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6" r:id="rId2"/>
    <p:sldId id="257" r:id="rId3"/>
    <p:sldId id="258" r:id="rId4"/>
    <p:sldId id="262" r:id="rId5"/>
    <p:sldId id="259" r:id="rId6"/>
    <p:sldId id="260" r:id="rId7"/>
    <p:sldId id="261" r:id="rId8"/>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redný štýl 2 - zvýrazneni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redný štýl 2 - zvýrazneni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redný štýl 2 - zvýrazneni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8515" autoAdjust="0"/>
  </p:normalViewPr>
  <p:slideViewPr>
    <p:cSldViewPr snapToGrid="0">
      <p:cViewPr varScale="1">
        <p:scale>
          <a:sx n="66" d="100"/>
          <a:sy n="66" d="100"/>
        </p:scale>
        <p:origin x="8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A243E-7480-4513-AD7A-0B3DEE16FC94}" type="datetimeFigureOut">
              <a:rPr lang="sk-SK" smtClean="0"/>
              <a:t>31.8.2015</a:t>
            </a:fld>
            <a:endParaRPr lang="sk-SK"/>
          </a:p>
        </p:txBody>
      </p:sp>
      <p:sp>
        <p:nvSpPr>
          <p:cNvPr id="4" name="Zástupný symbol obrazu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8CBDC-A18A-48A5-B4C7-3269AD4B9ED3}" type="slidenum">
              <a:rPr lang="sk-SK" smtClean="0"/>
              <a:t>‹#›</a:t>
            </a:fld>
            <a:endParaRPr lang="sk-SK"/>
          </a:p>
        </p:txBody>
      </p:sp>
    </p:spTree>
    <p:extLst>
      <p:ext uri="{BB962C8B-B14F-4D97-AF65-F5344CB8AC3E}">
        <p14:creationId xmlns:p14="http://schemas.microsoft.com/office/powerpoint/2010/main" val="380895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C388CBDC-A18A-48A5-B4C7-3269AD4B9ED3}" type="slidenum">
              <a:rPr lang="sk-SK" smtClean="0"/>
              <a:t>1</a:t>
            </a:fld>
            <a:endParaRPr lang="sk-SK"/>
          </a:p>
        </p:txBody>
      </p:sp>
    </p:spTree>
    <p:extLst>
      <p:ext uri="{BB962C8B-B14F-4D97-AF65-F5344CB8AC3E}">
        <p14:creationId xmlns:p14="http://schemas.microsoft.com/office/powerpoint/2010/main" val="371891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smtClean="0"/>
              <a:t>1, osveta:  (na OZ asistent predložil žiadosť na zabezpečenie liečby ochorenia MUMPS)</a:t>
            </a:r>
          </a:p>
          <a:p>
            <a:endParaRPr lang="sk-SK" dirty="0"/>
          </a:p>
        </p:txBody>
      </p:sp>
      <p:sp>
        <p:nvSpPr>
          <p:cNvPr id="4" name="Zástupný symbol čísla snímky 3"/>
          <p:cNvSpPr>
            <a:spLocks noGrp="1"/>
          </p:cNvSpPr>
          <p:nvPr>
            <p:ph type="sldNum" sz="quarter" idx="10"/>
          </p:nvPr>
        </p:nvSpPr>
        <p:spPr/>
        <p:txBody>
          <a:bodyPr/>
          <a:lstStyle/>
          <a:p>
            <a:fld id="{C388CBDC-A18A-48A5-B4C7-3269AD4B9ED3}" type="slidenum">
              <a:rPr lang="sk-SK" smtClean="0"/>
              <a:t>5</a:t>
            </a:fld>
            <a:endParaRPr lang="sk-SK"/>
          </a:p>
        </p:txBody>
      </p:sp>
    </p:spTree>
    <p:extLst>
      <p:ext uri="{BB962C8B-B14F-4D97-AF65-F5344CB8AC3E}">
        <p14:creationId xmlns:p14="http://schemas.microsoft.com/office/powerpoint/2010/main" val="37667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2F925405-CC41-4564-B360-A4B699DB9526}" type="datetime1">
              <a:rPr lang="sk-SK" smtClean="0"/>
              <a:t>31.8.2015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0997D77-395B-4DF0-AD59-F6A52E20D6A8}" type="slidenum">
              <a:rPr lang="sk-SK" smtClean="0"/>
              <a:t>‹#›</a:t>
            </a:fld>
            <a:endParaRPr lang="sk-SK"/>
          </a:p>
        </p:txBody>
      </p:sp>
    </p:spTree>
    <p:extLst>
      <p:ext uri="{BB962C8B-B14F-4D97-AF65-F5344CB8AC3E}">
        <p14:creationId xmlns:p14="http://schemas.microsoft.com/office/powerpoint/2010/main" val="362123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F1CC7673-DC9C-428D-A17B-B4FEA22C94BA}" type="datetime1">
              <a:rPr lang="sk-SK" smtClean="0"/>
              <a:t>31.8.2015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0997D77-395B-4DF0-AD59-F6A52E20D6A8}" type="slidenum">
              <a:rPr lang="sk-SK" smtClean="0"/>
              <a:t>‹#›</a:t>
            </a:fld>
            <a:endParaRPr lang="sk-SK"/>
          </a:p>
        </p:txBody>
      </p:sp>
    </p:spTree>
    <p:extLst>
      <p:ext uri="{BB962C8B-B14F-4D97-AF65-F5344CB8AC3E}">
        <p14:creationId xmlns:p14="http://schemas.microsoft.com/office/powerpoint/2010/main" val="381658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838200" y="365125"/>
            <a:ext cx="7734300" cy="5811838"/>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8E68F11-A9D6-4EB7-A431-587CB72D94EF}" type="datetime1">
              <a:rPr lang="sk-SK" smtClean="0"/>
              <a:t>31.8.2015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0997D77-395B-4DF0-AD59-F6A52E20D6A8}" type="slidenum">
              <a:rPr lang="sk-SK" smtClean="0"/>
              <a:t>‹#›</a:t>
            </a:fld>
            <a:endParaRPr lang="sk-SK"/>
          </a:p>
        </p:txBody>
      </p:sp>
    </p:spTree>
    <p:extLst>
      <p:ext uri="{BB962C8B-B14F-4D97-AF65-F5344CB8AC3E}">
        <p14:creationId xmlns:p14="http://schemas.microsoft.com/office/powerpoint/2010/main" val="99039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780A16E-64BC-4EBC-8F9E-C759D2FD7EC3}" type="datetime1">
              <a:rPr lang="sk-SK" smtClean="0"/>
              <a:t>31.8.2015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0997D77-395B-4DF0-AD59-F6A52E20D6A8}" type="slidenum">
              <a:rPr lang="sk-SK" smtClean="0"/>
              <a:t>‹#›</a:t>
            </a:fld>
            <a:endParaRPr lang="sk-SK"/>
          </a:p>
        </p:txBody>
      </p:sp>
    </p:spTree>
    <p:extLst>
      <p:ext uri="{BB962C8B-B14F-4D97-AF65-F5344CB8AC3E}">
        <p14:creationId xmlns:p14="http://schemas.microsoft.com/office/powerpoint/2010/main" val="802576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symbol tex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C9C70B46-9741-4ED2-A40E-5A7B29B4257B}" type="datetime1">
              <a:rPr lang="sk-SK" smtClean="0"/>
              <a:t>31.8.2015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0997D77-395B-4DF0-AD59-F6A52E20D6A8}" type="slidenum">
              <a:rPr lang="sk-SK" smtClean="0"/>
              <a:t>‹#›</a:t>
            </a:fld>
            <a:endParaRPr lang="sk-SK"/>
          </a:p>
        </p:txBody>
      </p:sp>
    </p:spTree>
    <p:extLst>
      <p:ext uri="{BB962C8B-B14F-4D97-AF65-F5344CB8AC3E}">
        <p14:creationId xmlns:p14="http://schemas.microsoft.com/office/powerpoint/2010/main" val="205379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838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6172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11E4D8A6-E088-4A01-833C-AB2A9F95FCB7}" type="datetime1">
              <a:rPr lang="sk-SK" smtClean="0"/>
              <a:t>31.8.2015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60997D77-395B-4DF0-AD59-F6A52E20D6A8}" type="slidenum">
              <a:rPr lang="sk-SK" smtClean="0"/>
              <a:t>‹#›</a:t>
            </a:fld>
            <a:endParaRPr lang="sk-SK"/>
          </a:p>
        </p:txBody>
      </p:sp>
    </p:spTree>
    <p:extLst>
      <p:ext uri="{BB962C8B-B14F-4D97-AF65-F5344CB8AC3E}">
        <p14:creationId xmlns:p14="http://schemas.microsoft.com/office/powerpoint/2010/main" val="67786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symbol tex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839788" y="2505075"/>
            <a:ext cx="5157787"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6172200" y="2505075"/>
            <a:ext cx="5183188"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83E96B23-FD50-432F-9091-E95E0247F316}" type="datetime1">
              <a:rPr lang="sk-SK" smtClean="0"/>
              <a:t>31.8.2015</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60997D77-395B-4DF0-AD59-F6A52E20D6A8}" type="slidenum">
              <a:rPr lang="sk-SK" smtClean="0"/>
              <a:t>‹#›</a:t>
            </a:fld>
            <a:endParaRPr lang="sk-SK"/>
          </a:p>
        </p:txBody>
      </p:sp>
    </p:spTree>
    <p:extLst>
      <p:ext uri="{BB962C8B-B14F-4D97-AF65-F5344CB8AC3E}">
        <p14:creationId xmlns:p14="http://schemas.microsoft.com/office/powerpoint/2010/main" val="123289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479EA607-937E-4EC8-8868-9828A7CBFE78}" type="datetime1">
              <a:rPr lang="sk-SK" smtClean="0"/>
              <a:t>31.8.2015</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60997D77-395B-4DF0-AD59-F6A52E20D6A8}" type="slidenum">
              <a:rPr lang="sk-SK" smtClean="0"/>
              <a:t>‹#›</a:t>
            </a:fld>
            <a:endParaRPr lang="sk-SK"/>
          </a:p>
        </p:txBody>
      </p:sp>
    </p:spTree>
    <p:extLst>
      <p:ext uri="{BB962C8B-B14F-4D97-AF65-F5344CB8AC3E}">
        <p14:creationId xmlns:p14="http://schemas.microsoft.com/office/powerpoint/2010/main" val="267235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80BB7195-7BA5-4551-91BD-7E82C9D93D54}" type="datetime1">
              <a:rPr lang="sk-SK" smtClean="0"/>
              <a:t>31.8.2015</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60997D77-395B-4DF0-AD59-F6A52E20D6A8}" type="slidenum">
              <a:rPr lang="sk-SK" smtClean="0"/>
              <a:t>‹#›</a:t>
            </a:fld>
            <a:endParaRPr lang="sk-SK"/>
          </a:p>
        </p:txBody>
      </p:sp>
    </p:spTree>
    <p:extLst>
      <p:ext uri="{BB962C8B-B14F-4D97-AF65-F5344CB8AC3E}">
        <p14:creationId xmlns:p14="http://schemas.microsoft.com/office/powerpoint/2010/main" val="4249037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sah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C6D06DC1-9EF6-43B7-B6E6-F12596756AA4}" type="datetime1">
              <a:rPr lang="sk-SK" smtClean="0"/>
              <a:t>31.8.2015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60997D77-395B-4DF0-AD59-F6A52E20D6A8}" type="slidenum">
              <a:rPr lang="sk-SK" smtClean="0"/>
              <a:t>‹#›</a:t>
            </a:fld>
            <a:endParaRPr lang="sk-SK"/>
          </a:p>
        </p:txBody>
      </p:sp>
    </p:spTree>
    <p:extLst>
      <p:ext uri="{BB962C8B-B14F-4D97-AF65-F5344CB8AC3E}">
        <p14:creationId xmlns:p14="http://schemas.microsoft.com/office/powerpoint/2010/main" val="933276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rázka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4F45DFBD-CA9A-40F3-979A-5F7034AC999A}" type="datetime1">
              <a:rPr lang="sk-SK" smtClean="0"/>
              <a:t>31.8.2015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60997D77-395B-4DF0-AD59-F6A52E20D6A8}" type="slidenum">
              <a:rPr lang="sk-SK" smtClean="0"/>
              <a:t>‹#›</a:t>
            </a:fld>
            <a:endParaRPr lang="sk-SK"/>
          </a:p>
        </p:txBody>
      </p:sp>
    </p:spTree>
    <p:extLst>
      <p:ext uri="{BB962C8B-B14F-4D97-AF65-F5344CB8AC3E}">
        <p14:creationId xmlns:p14="http://schemas.microsoft.com/office/powerpoint/2010/main" val="3545532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alpha val="86000"/>
          </a:schemeClr>
        </a:solid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368E2-DD03-4C11-AFF1-652A957F3A04}" type="datetime1">
              <a:rPr lang="sk-SK" smtClean="0"/>
              <a:t>31.8.2015</a:t>
            </a:fld>
            <a:endParaRPr lang="sk-SK"/>
          </a:p>
        </p:txBody>
      </p:sp>
      <p:sp>
        <p:nvSpPr>
          <p:cNvPr id="5" name="Zástupný symbol pät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97D77-395B-4DF0-AD59-F6A52E20D6A8}" type="slidenum">
              <a:rPr lang="sk-SK" smtClean="0"/>
              <a:t>‹#›</a:t>
            </a:fld>
            <a:endParaRPr lang="sk-SK"/>
          </a:p>
        </p:txBody>
      </p:sp>
    </p:spTree>
    <p:extLst>
      <p:ext uri="{BB962C8B-B14F-4D97-AF65-F5344CB8AC3E}">
        <p14:creationId xmlns:p14="http://schemas.microsoft.com/office/powerpoint/2010/main" val="2772158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starostaocu@markusovce.sk"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377950" y="1949678"/>
            <a:ext cx="9715500" cy="2387600"/>
          </a:xfrm>
        </p:spPr>
        <p:txBody>
          <a:bodyPr>
            <a:normAutofit fontScale="90000"/>
          </a:bodyPr>
          <a:lstStyle/>
          <a:p>
            <a:pPr lvl="0"/>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latin typeface="Cambria" panose="02040503050406030204" pitchFamily="18" charset="0"/>
              </a:rPr>
              <a:t/>
            </a:r>
            <a:br>
              <a:rPr lang="sk-SK" dirty="0" smtClean="0">
                <a:latin typeface="Cambria" panose="02040503050406030204" pitchFamily="18" charset="0"/>
              </a:rPr>
            </a:br>
            <a:r>
              <a:rPr lang="sk-SK" dirty="0">
                <a:latin typeface="Cambria" panose="02040503050406030204" pitchFamily="18" charset="0"/>
              </a:rPr>
              <a:t/>
            </a:r>
            <a:br>
              <a:rPr lang="sk-SK" dirty="0">
                <a:latin typeface="Cambria" panose="02040503050406030204" pitchFamily="18" charset="0"/>
              </a:rPr>
            </a:br>
            <a:r>
              <a:rPr lang="sk-SK" sz="6700" b="1" dirty="0" smtClean="0"/>
              <a:t/>
            </a:r>
            <a:br>
              <a:rPr lang="sk-SK" sz="6700" b="1" dirty="0" smtClean="0"/>
            </a:br>
            <a:endParaRPr lang="sk-SK" b="1" dirty="0"/>
          </a:p>
        </p:txBody>
      </p:sp>
      <p:sp>
        <p:nvSpPr>
          <p:cNvPr id="3" name="Podnadpis 2"/>
          <p:cNvSpPr>
            <a:spLocks noGrp="1"/>
          </p:cNvSpPr>
          <p:nvPr>
            <p:ph type="subTitle" idx="1"/>
          </p:nvPr>
        </p:nvSpPr>
        <p:spPr>
          <a:xfrm>
            <a:off x="7492622" y="2315596"/>
            <a:ext cx="4544704" cy="4373535"/>
          </a:xfrm>
        </p:spPr>
        <p:txBody>
          <a:bodyPr>
            <a:normAutofit fontScale="92500" lnSpcReduction="20000"/>
          </a:bodyPr>
          <a:lstStyle/>
          <a:p>
            <a:endParaRPr lang="sk-SK" dirty="0" smtClean="0"/>
          </a:p>
          <a:p>
            <a:pPr>
              <a:lnSpc>
                <a:spcPct val="110000"/>
              </a:lnSpc>
              <a:spcBef>
                <a:spcPts val="0"/>
              </a:spcBef>
            </a:pPr>
            <a:r>
              <a:rPr lang="sk-SK" b="1" dirty="0"/>
              <a:t/>
            </a:r>
            <a:br>
              <a:rPr lang="sk-SK" b="1" dirty="0"/>
            </a:br>
            <a:r>
              <a:rPr lang="en-US" sz="2600" b="1" dirty="0">
                <a:latin typeface="Calibri Light" panose="020F0302020204030204" pitchFamily="34" charset="0"/>
              </a:rPr>
              <a:t>EPHA 6th </a:t>
            </a:r>
            <a:r>
              <a:rPr lang="sk-SK" sz="2600" b="1" dirty="0" err="1">
                <a:latin typeface="Calibri Light" panose="020F0302020204030204" pitchFamily="34" charset="0"/>
              </a:rPr>
              <a:t>Annual</a:t>
            </a:r>
            <a:r>
              <a:rPr lang="sk-SK" sz="2600" b="1" dirty="0">
                <a:latin typeface="Calibri Light" panose="020F0302020204030204" pitchFamily="34" charset="0"/>
              </a:rPr>
              <a:t> </a:t>
            </a:r>
            <a:r>
              <a:rPr lang="sk-SK" sz="2600" b="1" dirty="0" err="1">
                <a:latin typeface="Calibri Light" panose="020F0302020204030204" pitchFamily="34" charset="0"/>
              </a:rPr>
              <a:t>Conference</a:t>
            </a:r>
            <a:r>
              <a:rPr lang="sk-SK" sz="2600" b="1" dirty="0">
                <a:latin typeface="Calibri Light" panose="020F0302020204030204" pitchFamily="34" charset="0"/>
              </a:rPr>
              <a:t> 2015 </a:t>
            </a:r>
            <a:br>
              <a:rPr lang="sk-SK" sz="2600" b="1" dirty="0">
                <a:latin typeface="Calibri Light" panose="020F0302020204030204" pitchFamily="34" charset="0"/>
              </a:rPr>
            </a:br>
            <a:r>
              <a:rPr lang="sk-SK" sz="2600" b="1" dirty="0" err="1">
                <a:latin typeface="Calibri Light" panose="020F0302020204030204" pitchFamily="34" charset="0"/>
              </a:rPr>
              <a:t>Side</a:t>
            </a:r>
            <a:r>
              <a:rPr lang="sk-SK" sz="2600" b="1" dirty="0">
                <a:latin typeface="Calibri Light" panose="020F0302020204030204" pitchFamily="34" charset="0"/>
              </a:rPr>
              <a:t> </a:t>
            </a:r>
            <a:r>
              <a:rPr lang="sk-SK" sz="2600" b="1" dirty="0" err="1">
                <a:latin typeface="Calibri Light" panose="020F0302020204030204" pitchFamily="34" charset="0"/>
              </a:rPr>
              <a:t>event</a:t>
            </a:r>
            <a:r>
              <a:rPr lang="sk-SK" sz="2600" b="1" dirty="0">
                <a:latin typeface="Calibri Light" panose="020F0302020204030204" pitchFamily="34" charset="0"/>
              </a:rPr>
              <a:t>,</a:t>
            </a:r>
            <a:r>
              <a:rPr lang="en-US" sz="2600" b="1" dirty="0">
                <a:latin typeface="Calibri Light" panose="020F0302020204030204" pitchFamily="34" charset="0"/>
              </a:rPr>
              <a:t> </a:t>
            </a:r>
            <a:r>
              <a:rPr lang="en-US" sz="2600" b="1" dirty="0" smtClean="0">
                <a:latin typeface="Calibri Light" panose="020F0302020204030204" pitchFamily="34" charset="0"/>
              </a:rPr>
              <a:t>Thursday</a:t>
            </a:r>
            <a:r>
              <a:rPr lang="sk-SK" sz="2600" b="1" dirty="0" smtClean="0">
                <a:latin typeface="Calibri Light" panose="020F0302020204030204" pitchFamily="34" charset="0"/>
              </a:rPr>
              <a:t>, </a:t>
            </a:r>
          </a:p>
          <a:p>
            <a:pPr>
              <a:lnSpc>
                <a:spcPct val="110000"/>
              </a:lnSpc>
              <a:spcBef>
                <a:spcPts val="0"/>
              </a:spcBef>
            </a:pPr>
            <a:r>
              <a:rPr lang="en-US" sz="2600" b="1" dirty="0" smtClean="0">
                <a:latin typeface="Calibri Light" panose="020F0302020204030204" pitchFamily="34" charset="0"/>
              </a:rPr>
              <a:t>3 </a:t>
            </a:r>
            <a:r>
              <a:rPr lang="en-US" sz="2600" b="1" dirty="0">
                <a:latin typeface="Calibri Light" panose="020F0302020204030204" pitchFamily="34" charset="0"/>
              </a:rPr>
              <a:t>September </a:t>
            </a:r>
            <a:r>
              <a:rPr lang="en-US" sz="2600" b="1" dirty="0" smtClean="0">
                <a:latin typeface="Calibri Light" panose="020F0302020204030204" pitchFamily="34" charset="0"/>
              </a:rPr>
              <a:t>2015</a:t>
            </a:r>
            <a:endParaRPr lang="sk-SK" sz="2600" b="1" dirty="0" smtClean="0">
              <a:latin typeface="Calibri Light" panose="020F0302020204030204" pitchFamily="34" charset="0"/>
            </a:endParaRPr>
          </a:p>
          <a:p>
            <a:pPr>
              <a:lnSpc>
                <a:spcPct val="110000"/>
              </a:lnSpc>
              <a:spcBef>
                <a:spcPts val="0"/>
              </a:spcBef>
            </a:pPr>
            <a:endParaRPr lang="sk-SK" dirty="0" smtClean="0"/>
          </a:p>
          <a:p>
            <a:endParaRPr lang="sk-SK" dirty="0"/>
          </a:p>
          <a:p>
            <a:endParaRPr lang="sk-SK" dirty="0" smtClean="0"/>
          </a:p>
          <a:p>
            <a:endParaRPr lang="sk-SK" dirty="0"/>
          </a:p>
          <a:p>
            <a:endParaRPr lang="sk-SK" dirty="0" smtClean="0"/>
          </a:p>
          <a:p>
            <a:r>
              <a:rPr lang="sk-SK" sz="2600" b="1" dirty="0" smtClean="0"/>
              <a:t>Marek </a:t>
            </a:r>
            <a:r>
              <a:rPr lang="sk-SK" sz="2600" b="1" dirty="0" err="1" smtClean="0"/>
              <a:t>Virág</a:t>
            </a:r>
            <a:endParaRPr lang="sk-SK" sz="2600" b="1" dirty="0" smtClean="0"/>
          </a:p>
          <a:p>
            <a:r>
              <a:rPr lang="sk-SK" sz="2600" dirty="0" smtClean="0"/>
              <a:t> </a:t>
            </a:r>
            <a:r>
              <a:rPr lang="sk-SK" sz="2600" dirty="0" err="1"/>
              <a:t>M</a:t>
            </a:r>
            <a:r>
              <a:rPr lang="sk-SK" sz="2600" dirty="0" err="1" smtClean="0"/>
              <a:t>ayor</a:t>
            </a:r>
            <a:r>
              <a:rPr lang="sk-SK" sz="2600" dirty="0" smtClean="0"/>
              <a:t> of </a:t>
            </a:r>
            <a:r>
              <a:rPr lang="sk-SK" sz="2600" dirty="0" err="1" smtClean="0"/>
              <a:t>the</a:t>
            </a:r>
            <a:r>
              <a:rPr lang="sk-SK" sz="2600" dirty="0" smtClean="0"/>
              <a:t> </a:t>
            </a:r>
            <a:r>
              <a:rPr lang="sk-SK" sz="2600" dirty="0" err="1" smtClean="0"/>
              <a:t>village</a:t>
            </a:r>
            <a:r>
              <a:rPr lang="sk-SK" sz="2600" dirty="0" smtClean="0"/>
              <a:t> - Markušovce</a:t>
            </a:r>
            <a:endParaRPr lang="sk-SK" sz="2600" dirty="0"/>
          </a:p>
        </p:txBody>
      </p:sp>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7" y="1457170"/>
            <a:ext cx="7236599" cy="5231962"/>
          </a:xfrm>
          <a:prstGeom prst="rect">
            <a:avLst/>
          </a:prstGeom>
        </p:spPr>
      </p:pic>
      <p:sp>
        <p:nvSpPr>
          <p:cNvPr id="6" name="Obdĺžnik 5"/>
          <p:cNvSpPr/>
          <p:nvPr/>
        </p:nvSpPr>
        <p:spPr>
          <a:xfrm>
            <a:off x="108487" y="133731"/>
            <a:ext cx="12083513" cy="1323439"/>
          </a:xfrm>
          <a:prstGeom prst="rect">
            <a:avLst/>
          </a:prstGeom>
        </p:spPr>
        <p:txBody>
          <a:bodyPr wrap="square">
            <a:spAutoFit/>
          </a:bodyPr>
          <a:lstStyle/>
          <a:p>
            <a:pPr algn="ctr"/>
            <a:r>
              <a:rPr lang="en-US" sz="4000" b="1" dirty="0">
                <a:solidFill>
                  <a:srgbClr val="0070C0"/>
                </a:solidFill>
              </a:rPr>
              <a:t>Experience, problems and challenges related to excluded Roma communities in municipalities </a:t>
            </a:r>
            <a:endParaRPr lang="sk-SK" sz="4000" b="1" dirty="0">
              <a:solidFill>
                <a:srgbClr val="0070C0"/>
              </a:solidFill>
            </a:endParaRPr>
          </a:p>
        </p:txBody>
      </p:sp>
    </p:spTree>
    <p:extLst>
      <p:ext uri="{BB962C8B-B14F-4D97-AF65-F5344CB8AC3E}">
        <p14:creationId xmlns:p14="http://schemas.microsoft.com/office/powerpoint/2010/main" val="3270577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1805" y="365125"/>
            <a:ext cx="10747824" cy="1325563"/>
          </a:xfrm>
        </p:spPr>
        <p:txBody>
          <a:bodyPr/>
          <a:lstStyle/>
          <a:p>
            <a:pPr algn="ctr"/>
            <a:r>
              <a:rPr lang="sk-SK" b="1" dirty="0" smtClean="0">
                <a:solidFill>
                  <a:srgbClr val="0070C0"/>
                </a:solidFill>
                <a:latin typeface="+mn-lt"/>
              </a:rPr>
              <a:t>Markušovce </a:t>
            </a:r>
            <a:r>
              <a:rPr lang="sk-SK" b="1" dirty="0" err="1" smtClean="0">
                <a:solidFill>
                  <a:srgbClr val="0070C0"/>
                </a:solidFill>
                <a:latin typeface="+mn-lt"/>
              </a:rPr>
              <a:t>village</a:t>
            </a:r>
            <a:endParaRPr lang="sk-SK" b="1" dirty="0">
              <a:solidFill>
                <a:srgbClr val="0070C0"/>
              </a:solidFill>
              <a:latin typeface="+mn-lt"/>
            </a:endParaRPr>
          </a:p>
        </p:txBody>
      </p:sp>
      <p:pic>
        <p:nvPicPr>
          <p:cNvPr id="4" name="Zástupný symbol obsah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84989" y="4441251"/>
            <a:ext cx="5724640" cy="2017951"/>
          </a:xfrm>
          <a:prstGeom prst="rect">
            <a:avLst/>
          </a:prstGeom>
          <a:noFill/>
        </p:spPr>
      </p:pic>
      <p:pic>
        <p:nvPicPr>
          <p:cNvPr id="5" name="obrázek 2" descr="C:\Users\cvendzi\Documents\Desktop\Markuska-foto\P1010020.JPG"/>
          <p:cNvPicPr/>
          <p:nvPr/>
        </p:nvPicPr>
        <p:blipFill>
          <a:blip r:embed="rId3" cstate="print"/>
          <a:srcRect/>
          <a:stretch>
            <a:fillRect/>
          </a:stretch>
        </p:blipFill>
        <p:spPr bwMode="auto">
          <a:xfrm>
            <a:off x="7636154" y="1464806"/>
            <a:ext cx="3673475" cy="2743200"/>
          </a:xfrm>
          <a:prstGeom prst="rect">
            <a:avLst/>
          </a:prstGeom>
          <a:ln>
            <a:noFill/>
          </a:ln>
          <a:effectLst>
            <a:softEdge rad="112500"/>
          </a:effectLst>
        </p:spPr>
      </p:pic>
      <p:sp>
        <p:nvSpPr>
          <p:cNvPr id="8" name="BlokTextu 7"/>
          <p:cNvSpPr txBox="1"/>
          <p:nvPr/>
        </p:nvSpPr>
        <p:spPr>
          <a:xfrm>
            <a:off x="761999" y="1690688"/>
            <a:ext cx="6641931" cy="2862322"/>
          </a:xfrm>
          <a:prstGeom prst="rect">
            <a:avLst/>
          </a:prstGeom>
          <a:noFill/>
        </p:spPr>
        <p:txBody>
          <a:bodyPr wrap="square" rtlCol="0">
            <a:spAutoFit/>
          </a:bodyPr>
          <a:lstStyle/>
          <a:p>
            <a:pPr lvl="0" algn="just"/>
            <a:r>
              <a:rPr lang="en-GB" altLang="sk-SK" sz="2000" dirty="0" err="1">
                <a:solidFill>
                  <a:srgbClr val="000000"/>
                </a:solidFill>
                <a:ea typeface="Times New Roman" panose="02020603050405020304" pitchFamily="18" charset="0"/>
                <a:cs typeface="Arial" panose="020B0604020202020204" pitchFamily="34" charset="0"/>
              </a:rPr>
              <a:t>Markušovce</a:t>
            </a:r>
            <a:r>
              <a:rPr lang="en-GB" altLang="sk-SK" sz="2000" dirty="0">
                <a:solidFill>
                  <a:srgbClr val="000000"/>
                </a:solidFill>
                <a:ea typeface="Times New Roman" panose="02020603050405020304" pitchFamily="18" charset="0"/>
                <a:cs typeface="Arial" panose="020B0604020202020204" pitchFamily="34" charset="0"/>
              </a:rPr>
              <a:t> lays in east Slovakia in the </a:t>
            </a:r>
            <a:r>
              <a:rPr lang="en-GB" altLang="sk-SK" sz="2000" dirty="0" err="1">
                <a:solidFill>
                  <a:srgbClr val="000000"/>
                </a:solidFill>
                <a:ea typeface="Times New Roman" panose="02020603050405020304" pitchFamily="18" charset="0"/>
                <a:cs typeface="Arial" panose="020B0604020202020204" pitchFamily="34" charset="0"/>
              </a:rPr>
              <a:t>Spišská</a:t>
            </a:r>
            <a:r>
              <a:rPr lang="en-GB" altLang="sk-SK" sz="2000" dirty="0">
                <a:solidFill>
                  <a:srgbClr val="000000"/>
                </a:solidFill>
                <a:ea typeface="Times New Roman" panose="02020603050405020304" pitchFamily="18" charset="0"/>
                <a:cs typeface="Arial" panose="020B0604020202020204" pitchFamily="34" charset="0"/>
              </a:rPr>
              <a:t> </a:t>
            </a:r>
            <a:r>
              <a:rPr lang="en-GB" altLang="sk-SK" sz="2000" dirty="0" err="1">
                <a:solidFill>
                  <a:srgbClr val="000000"/>
                </a:solidFill>
                <a:ea typeface="Times New Roman" panose="02020603050405020304" pitchFamily="18" charset="0"/>
                <a:cs typeface="Arial" panose="020B0604020202020204" pitchFamily="34" charset="0"/>
              </a:rPr>
              <a:t>Nová</a:t>
            </a:r>
            <a:r>
              <a:rPr lang="en-GB" altLang="sk-SK" sz="2000" dirty="0">
                <a:solidFill>
                  <a:srgbClr val="000000"/>
                </a:solidFill>
                <a:ea typeface="Times New Roman" panose="02020603050405020304" pitchFamily="18" charset="0"/>
                <a:cs typeface="Arial" panose="020B0604020202020204" pitchFamily="34" charset="0"/>
              </a:rPr>
              <a:t> </a:t>
            </a:r>
            <a:r>
              <a:rPr lang="en-GB" altLang="sk-SK" sz="2000" dirty="0" err="1">
                <a:solidFill>
                  <a:srgbClr val="000000"/>
                </a:solidFill>
                <a:ea typeface="Times New Roman" panose="02020603050405020304" pitchFamily="18" charset="0"/>
                <a:cs typeface="Arial" panose="020B0604020202020204" pitchFamily="34" charset="0"/>
              </a:rPr>
              <a:t>Ves</a:t>
            </a:r>
            <a:r>
              <a:rPr lang="en-GB" altLang="sk-SK" sz="2000" dirty="0">
                <a:solidFill>
                  <a:srgbClr val="000000"/>
                </a:solidFill>
                <a:ea typeface="Times New Roman" panose="02020603050405020304" pitchFamily="18" charset="0"/>
                <a:cs typeface="Arial" panose="020B0604020202020204" pitchFamily="34" charset="0"/>
              </a:rPr>
              <a:t> district and is part of the </a:t>
            </a:r>
            <a:r>
              <a:rPr lang="en-GB" altLang="sk-SK" sz="2000" dirty="0" err="1">
                <a:solidFill>
                  <a:srgbClr val="000000"/>
                </a:solidFill>
                <a:ea typeface="Times New Roman" panose="02020603050405020304" pitchFamily="18" charset="0"/>
                <a:cs typeface="Arial" panose="020B0604020202020204" pitchFamily="34" charset="0"/>
              </a:rPr>
              <a:t>Košice</a:t>
            </a:r>
            <a:r>
              <a:rPr lang="en-GB" altLang="sk-SK" sz="2000" dirty="0">
                <a:solidFill>
                  <a:srgbClr val="000000"/>
                </a:solidFill>
                <a:ea typeface="Times New Roman" panose="02020603050405020304" pitchFamily="18" charset="0"/>
                <a:cs typeface="Arial" panose="020B0604020202020204" pitchFamily="34" charset="0"/>
              </a:rPr>
              <a:t> region. </a:t>
            </a:r>
            <a:endParaRPr lang="sk-SK" sz="2000" dirty="0" smtClean="0"/>
          </a:p>
          <a:p>
            <a:pPr algn="just"/>
            <a:endParaRPr lang="sk-SK" sz="2000" dirty="0"/>
          </a:p>
          <a:p>
            <a:pPr lvl="0" algn="just" eaLnBrk="0" fontAlgn="base" hangingPunct="0">
              <a:spcBef>
                <a:spcPct val="0"/>
              </a:spcBef>
              <a:spcAft>
                <a:spcPct val="0"/>
              </a:spcAft>
            </a:pPr>
            <a:r>
              <a:rPr lang="en-GB" altLang="sk-SK" sz="2000" dirty="0">
                <a:solidFill>
                  <a:srgbClr val="000000"/>
                </a:solidFill>
                <a:ea typeface="Times New Roman" panose="02020603050405020304" pitchFamily="18" charset="0"/>
                <a:cs typeface="Arial" panose="020B0604020202020204" pitchFamily="34" charset="0"/>
              </a:rPr>
              <a:t>The village of </a:t>
            </a:r>
            <a:r>
              <a:rPr lang="en-GB" altLang="sk-SK" sz="2000" dirty="0" err="1">
                <a:solidFill>
                  <a:srgbClr val="000000"/>
                </a:solidFill>
                <a:ea typeface="Times New Roman" panose="02020603050405020304" pitchFamily="18" charset="0"/>
                <a:cs typeface="Arial" panose="020B0604020202020204" pitchFamily="34" charset="0"/>
              </a:rPr>
              <a:t>Markušovce</a:t>
            </a:r>
            <a:r>
              <a:rPr lang="en-GB" altLang="sk-SK" sz="2000" dirty="0">
                <a:solidFill>
                  <a:srgbClr val="000000"/>
                </a:solidFill>
                <a:ea typeface="Times New Roman" panose="02020603050405020304" pitchFamily="18" charset="0"/>
                <a:cs typeface="Arial" panose="020B0604020202020204" pitchFamily="34" charset="0"/>
              </a:rPr>
              <a:t> is currently the centre on the micro-regional level and its population of</a:t>
            </a:r>
            <a:r>
              <a:rPr lang="en-GB" altLang="sk-SK" sz="2000" b="1" dirty="0">
                <a:solidFill>
                  <a:srgbClr val="000000"/>
                </a:solidFill>
                <a:ea typeface="Times New Roman" panose="02020603050405020304" pitchFamily="18" charset="0"/>
                <a:cs typeface="Arial" panose="020B0604020202020204" pitchFamily="34" charset="0"/>
              </a:rPr>
              <a:t> </a:t>
            </a:r>
            <a:r>
              <a:rPr lang="en-GB" altLang="sk-SK" sz="2000" b="1" dirty="0" smtClean="0">
                <a:solidFill>
                  <a:srgbClr val="000000"/>
                </a:solidFill>
                <a:ea typeface="Times New Roman" panose="02020603050405020304" pitchFamily="18" charset="0"/>
                <a:cs typeface="Arial" panose="020B0604020202020204" pitchFamily="34" charset="0"/>
              </a:rPr>
              <a:t>4</a:t>
            </a:r>
            <a:r>
              <a:rPr lang="sk-SK" altLang="sk-SK" sz="2000" b="1" dirty="0" smtClean="0">
                <a:solidFill>
                  <a:srgbClr val="000000"/>
                </a:solidFill>
                <a:ea typeface="Times New Roman" panose="02020603050405020304" pitchFamily="18" charset="0"/>
                <a:cs typeface="Arial" panose="020B0604020202020204" pitchFamily="34" charset="0"/>
              </a:rPr>
              <a:t> </a:t>
            </a:r>
            <a:r>
              <a:rPr lang="en-GB" altLang="sk-SK" sz="2000" b="1" dirty="0" smtClean="0">
                <a:solidFill>
                  <a:srgbClr val="000000"/>
                </a:solidFill>
                <a:ea typeface="Times New Roman" panose="02020603050405020304" pitchFamily="18" charset="0"/>
                <a:cs typeface="Arial" panose="020B0604020202020204" pitchFamily="34" charset="0"/>
              </a:rPr>
              <a:t>225 </a:t>
            </a:r>
            <a:r>
              <a:rPr lang="en-GB" altLang="sk-SK" sz="2000" dirty="0">
                <a:solidFill>
                  <a:srgbClr val="000000"/>
                </a:solidFill>
                <a:ea typeface="Times New Roman" panose="02020603050405020304" pitchFamily="18" charset="0"/>
                <a:cs typeface="Arial" panose="020B0604020202020204" pitchFamily="34" charset="0"/>
              </a:rPr>
              <a:t>attributes it to a large Municipality.</a:t>
            </a:r>
            <a:r>
              <a:rPr lang="en-GB" altLang="sk-SK" sz="1200" dirty="0">
                <a:ea typeface="Times New Roman" panose="02020603050405020304" pitchFamily="18" charset="0"/>
              </a:rPr>
              <a:t> </a:t>
            </a:r>
            <a:endParaRPr lang="en-GB" altLang="sk-SK" dirty="0"/>
          </a:p>
          <a:p>
            <a:pPr algn="just"/>
            <a:endParaRPr lang="sk-SK" sz="2000" dirty="0" smtClean="0"/>
          </a:p>
          <a:p>
            <a:pPr algn="just"/>
            <a:r>
              <a:rPr lang="en-GB" sz="2000" dirty="0"/>
              <a:t>According to the municipality’s research Roma inhabitants make up </a:t>
            </a:r>
            <a:r>
              <a:rPr lang="en-GB" sz="2000" b="1" dirty="0"/>
              <a:t>60.33% </a:t>
            </a:r>
            <a:r>
              <a:rPr lang="en-GB" sz="2000" dirty="0"/>
              <a:t>of the overall population. </a:t>
            </a:r>
            <a:endParaRPr lang="sk-SK" sz="2000" dirty="0"/>
          </a:p>
        </p:txBody>
      </p:sp>
      <p:sp>
        <p:nvSpPr>
          <p:cNvPr id="9" name="Zástupný symbol čísla snímky 8"/>
          <p:cNvSpPr>
            <a:spLocks noGrp="1"/>
          </p:cNvSpPr>
          <p:nvPr>
            <p:ph type="sldNum" sz="quarter" idx="12"/>
          </p:nvPr>
        </p:nvSpPr>
        <p:spPr/>
        <p:txBody>
          <a:bodyPr/>
          <a:lstStyle/>
          <a:p>
            <a:fld id="{60997D77-395B-4DF0-AD59-F6A52E20D6A8}" type="slidenum">
              <a:rPr lang="sk-SK" smtClean="0"/>
              <a:t>2</a:t>
            </a:fld>
            <a:endParaRPr lang="sk-SK"/>
          </a:p>
        </p:txBody>
      </p:sp>
    </p:spTree>
    <p:extLst>
      <p:ext uri="{BB962C8B-B14F-4D97-AF65-F5344CB8AC3E}">
        <p14:creationId xmlns:p14="http://schemas.microsoft.com/office/powerpoint/2010/main" val="717589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a:solidFill>
                  <a:srgbClr val="0070C0"/>
                </a:solidFill>
              </a:rPr>
              <a:t>Markušovce Roma </a:t>
            </a:r>
            <a:r>
              <a:rPr lang="sk-SK" b="1" dirty="0" err="1">
                <a:solidFill>
                  <a:srgbClr val="0070C0"/>
                </a:solidFill>
              </a:rPr>
              <a:t>inhabitants</a:t>
            </a:r>
            <a:endParaRPr lang="sk-SK" b="1" dirty="0"/>
          </a:p>
        </p:txBody>
      </p:sp>
      <p:sp>
        <p:nvSpPr>
          <p:cNvPr id="3" name="Zástupný symbol obsahu 2"/>
          <p:cNvSpPr>
            <a:spLocks noGrp="1"/>
          </p:cNvSpPr>
          <p:nvPr>
            <p:ph idx="1"/>
          </p:nvPr>
        </p:nvSpPr>
        <p:spPr>
          <a:xfrm>
            <a:off x="838200" y="1690688"/>
            <a:ext cx="10515600" cy="776745"/>
          </a:xfrm>
        </p:spPr>
        <p:txBody>
          <a:bodyPr>
            <a:normAutofit/>
          </a:bodyPr>
          <a:lstStyle/>
          <a:p>
            <a:pPr marL="0" indent="0" algn="just">
              <a:buNone/>
            </a:pPr>
            <a:r>
              <a:rPr lang="en-GB" sz="2400" dirty="0"/>
              <a:t>Members of the </a:t>
            </a:r>
            <a:r>
              <a:rPr lang="en-GB" sz="2400" b="1" dirty="0"/>
              <a:t>Roma community </a:t>
            </a:r>
            <a:r>
              <a:rPr lang="en-GB" sz="2400" dirty="0"/>
              <a:t>in the municipality amount to </a:t>
            </a:r>
            <a:r>
              <a:rPr lang="en-GB" sz="2400" b="1" dirty="0" smtClean="0"/>
              <a:t>2</a:t>
            </a:r>
            <a:r>
              <a:rPr lang="sk-SK" sz="2400" b="1" dirty="0" smtClean="0"/>
              <a:t> </a:t>
            </a:r>
            <a:r>
              <a:rPr lang="en-GB" sz="2400" b="1" dirty="0" smtClean="0"/>
              <a:t>549</a:t>
            </a:r>
            <a:r>
              <a:rPr lang="en-GB" sz="2400" dirty="0" smtClean="0"/>
              <a:t> </a:t>
            </a:r>
            <a:r>
              <a:rPr lang="en-GB" sz="2400" dirty="0"/>
              <a:t>and constitute </a:t>
            </a:r>
            <a:r>
              <a:rPr lang="en-GB" sz="2400" b="1" dirty="0"/>
              <a:t>60.3% of the overall population.</a:t>
            </a:r>
            <a:endParaRPr lang="sk-SK" sz="2400" b="1" dirty="0"/>
          </a:p>
          <a:p>
            <a:pPr marL="0" indent="0">
              <a:buNone/>
            </a:pPr>
            <a:endParaRPr lang="sk-SK" sz="2400" dirty="0"/>
          </a:p>
          <a:p>
            <a:pPr marL="0" indent="0">
              <a:buNone/>
            </a:pPr>
            <a:endParaRPr lang="sk-SK" sz="2400" dirty="0"/>
          </a:p>
        </p:txBody>
      </p:sp>
      <p:graphicFrame>
        <p:nvGraphicFramePr>
          <p:cNvPr id="7" name="Tabuľka 6"/>
          <p:cNvGraphicFramePr>
            <a:graphicFrameLocks noGrp="1"/>
          </p:cNvGraphicFramePr>
          <p:nvPr>
            <p:extLst>
              <p:ext uri="{D42A27DB-BD31-4B8C-83A1-F6EECF244321}">
                <p14:modId xmlns:p14="http://schemas.microsoft.com/office/powerpoint/2010/main" val="169466238"/>
              </p:ext>
            </p:extLst>
          </p:nvPr>
        </p:nvGraphicFramePr>
        <p:xfrm>
          <a:off x="7088730" y="2467433"/>
          <a:ext cx="4265070" cy="3838973"/>
        </p:xfrm>
        <a:graphic>
          <a:graphicData uri="http://schemas.openxmlformats.org/drawingml/2006/table">
            <a:tbl>
              <a:tblPr firstRow="1" firstCol="1" bandRow="1">
                <a:tableStyleId>{5C22544A-7EE6-4342-B048-85BDC9FD1C3A}</a:tableStyleId>
              </a:tblPr>
              <a:tblGrid>
                <a:gridCol w="3259956"/>
                <a:gridCol w="1005114"/>
              </a:tblGrid>
              <a:tr h="547133">
                <a:tc>
                  <a:txBody>
                    <a:bodyPr/>
                    <a:lstStyle/>
                    <a:p>
                      <a:pPr>
                        <a:lnSpc>
                          <a:spcPct val="150000"/>
                        </a:lnSpc>
                        <a:spcAft>
                          <a:spcPts val="0"/>
                        </a:spcAft>
                      </a:pPr>
                      <a:r>
                        <a:rPr lang="sk-SK" sz="2000" dirty="0" smtClean="0">
                          <a:effectLst/>
                        </a:rPr>
                        <a:t>Roma </a:t>
                      </a:r>
                      <a:r>
                        <a:rPr lang="sk-SK" sz="2000" dirty="0" err="1" smtClean="0">
                          <a:effectLst/>
                        </a:rPr>
                        <a:t>settlements</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50000"/>
                        </a:lnSpc>
                        <a:spcAft>
                          <a:spcPts val="0"/>
                        </a:spcAft>
                      </a:pPr>
                      <a:r>
                        <a:rPr lang="sk-SK" sz="2000" dirty="0" err="1" smtClean="0">
                          <a:effectLst/>
                        </a:rPr>
                        <a:t>number</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r>
              <a:tr h="354336">
                <a:tc>
                  <a:txBody>
                    <a:bodyPr/>
                    <a:lstStyle/>
                    <a:p>
                      <a:pPr>
                        <a:lnSpc>
                          <a:spcPct val="150000"/>
                        </a:lnSpc>
                        <a:spcAft>
                          <a:spcPts val="0"/>
                        </a:spcAft>
                      </a:pPr>
                      <a:r>
                        <a:rPr lang="sk-SK" sz="1800" dirty="0" err="1" smtClean="0">
                          <a:effectLst/>
                        </a:rPr>
                        <a:t>Separated</a:t>
                      </a:r>
                      <a:r>
                        <a:rPr lang="sk-SK" sz="1800" baseline="0" dirty="0" smtClean="0">
                          <a:effectLst/>
                        </a:rPr>
                        <a:t> </a:t>
                      </a:r>
                      <a:r>
                        <a:rPr lang="sk-SK" sz="1800" baseline="0" dirty="0" err="1" smtClean="0">
                          <a:effectLst/>
                        </a:rPr>
                        <a:t>settlement</a:t>
                      </a:r>
                      <a:r>
                        <a:rPr lang="sk-SK" sz="1800" dirty="0" smtClean="0">
                          <a:effectLst/>
                        </a:rPr>
                        <a:t> </a:t>
                      </a:r>
                      <a:r>
                        <a:rPr lang="sk-SK" sz="1800" dirty="0">
                          <a:effectLst/>
                        </a:rPr>
                        <a:t>„</a:t>
                      </a:r>
                      <a:r>
                        <a:rPr lang="sk-SK" sz="1800" dirty="0" err="1">
                          <a:effectLst/>
                        </a:rPr>
                        <a:t>Jareček</a:t>
                      </a:r>
                      <a:r>
                        <a:rPr lang="sk-SK" sz="1800" dirty="0">
                          <a:effectLst/>
                        </a:rPr>
                        <a:t>“</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sk-SK" sz="1800" b="1" dirty="0" smtClean="0">
                          <a:effectLst/>
                        </a:rPr>
                        <a:t>1 979</a:t>
                      </a:r>
                      <a:endParaRPr lang="sk-SK"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336">
                <a:tc>
                  <a:txBody>
                    <a:bodyPr/>
                    <a:lstStyle/>
                    <a:p>
                      <a:pPr>
                        <a:lnSpc>
                          <a:spcPct val="150000"/>
                        </a:lnSpc>
                        <a:spcAft>
                          <a:spcPts val="0"/>
                        </a:spcAft>
                      </a:pPr>
                      <a:r>
                        <a:rPr lang="sk-SK" sz="1800" dirty="0">
                          <a:effectLst/>
                        </a:rPr>
                        <a:t>„Za tehelňou“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sk-SK" sz="1800" b="1" dirty="0">
                          <a:effectLst/>
                        </a:rPr>
                        <a:t>216</a:t>
                      </a:r>
                      <a:endParaRPr lang="sk-SK"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336">
                <a:tc>
                  <a:txBody>
                    <a:bodyPr/>
                    <a:lstStyle/>
                    <a:p>
                      <a:pPr>
                        <a:lnSpc>
                          <a:spcPct val="150000"/>
                        </a:lnSpc>
                        <a:spcAft>
                          <a:spcPts val="0"/>
                        </a:spcAft>
                      </a:pPr>
                      <a:r>
                        <a:rPr lang="sk-SK" sz="1800" dirty="0">
                          <a:effectLst/>
                        </a:rPr>
                        <a:t>„</a:t>
                      </a:r>
                      <a:r>
                        <a:rPr lang="sk-SK" sz="1800" dirty="0" err="1">
                          <a:effectLst/>
                        </a:rPr>
                        <a:t>Hamrisko</a:t>
                      </a: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sk-SK" sz="1800" b="1" dirty="0">
                          <a:effectLst/>
                        </a:rPr>
                        <a:t>72</a:t>
                      </a:r>
                      <a:endParaRPr lang="sk-SK"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336">
                <a:tc>
                  <a:txBody>
                    <a:bodyPr/>
                    <a:lstStyle/>
                    <a:p>
                      <a:pPr>
                        <a:lnSpc>
                          <a:spcPct val="150000"/>
                        </a:lnSpc>
                        <a:spcAft>
                          <a:spcPts val="0"/>
                        </a:spcAft>
                      </a:pPr>
                      <a:r>
                        <a:rPr lang="sk-SK" sz="1800" dirty="0">
                          <a:effectLst/>
                        </a:rPr>
                        <a:t>Ulica Pod horou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sk-SK" sz="1800" b="1" dirty="0">
                          <a:effectLst/>
                        </a:rPr>
                        <a:t>14</a:t>
                      </a:r>
                      <a:endParaRPr lang="sk-SK"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336">
                <a:tc>
                  <a:txBody>
                    <a:bodyPr/>
                    <a:lstStyle/>
                    <a:p>
                      <a:pPr>
                        <a:lnSpc>
                          <a:spcPct val="150000"/>
                        </a:lnSpc>
                        <a:spcAft>
                          <a:spcPts val="0"/>
                        </a:spcAft>
                      </a:pPr>
                      <a:r>
                        <a:rPr lang="sk-SK" sz="1800" dirty="0">
                          <a:effectLst/>
                        </a:rPr>
                        <a:t>Ulica Sv. J. </a:t>
                      </a:r>
                      <a:r>
                        <a:rPr lang="sk-SK" sz="1800" dirty="0" err="1">
                          <a:effectLst/>
                        </a:rPr>
                        <a:t>Nepomuckého</a:t>
                      </a:r>
                      <a:r>
                        <a:rPr lang="sk-SK" sz="1800" dirty="0">
                          <a:effectLst/>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sk-SK" sz="1800" b="1" dirty="0">
                          <a:effectLst/>
                        </a:rPr>
                        <a:t>109</a:t>
                      </a:r>
                      <a:endParaRPr lang="sk-SK"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336">
                <a:tc>
                  <a:txBody>
                    <a:bodyPr/>
                    <a:lstStyle/>
                    <a:p>
                      <a:pPr>
                        <a:lnSpc>
                          <a:spcPct val="150000"/>
                        </a:lnSpc>
                        <a:spcAft>
                          <a:spcPts val="0"/>
                        </a:spcAft>
                      </a:pPr>
                      <a:r>
                        <a:rPr lang="sk-SK" sz="1800" dirty="0">
                          <a:effectLst/>
                        </a:rPr>
                        <a:t>Markušovce 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sk-SK" sz="1800" b="1" dirty="0">
                          <a:effectLst/>
                        </a:rPr>
                        <a:t>73</a:t>
                      </a:r>
                      <a:endParaRPr lang="sk-SK"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336">
                <a:tc>
                  <a:txBody>
                    <a:bodyPr/>
                    <a:lstStyle/>
                    <a:p>
                      <a:pPr>
                        <a:lnSpc>
                          <a:spcPct val="150000"/>
                        </a:lnSpc>
                        <a:spcAft>
                          <a:spcPts val="0"/>
                        </a:spcAft>
                      </a:pPr>
                      <a:r>
                        <a:rPr lang="sk-SK" sz="1800">
                          <a:effectLst/>
                        </a:rPr>
                        <a:t>Ulica Odorínska cesta </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sk-SK" sz="1800" b="1" dirty="0">
                          <a:effectLst/>
                        </a:rPr>
                        <a:t>23</a:t>
                      </a:r>
                      <a:endParaRPr lang="sk-SK"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336">
                <a:tc>
                  <a:txBody>
                    <a:bodyPr/>
                    <a:lstStyle/>
                    <a:p>
                      <a:pPr>
                        <a:lnSpc>
                          <a:spcPct val="150000"/>
                        </a:lnSpc>
                        <a:spcAft>
                          <a:spcPts val="0"/>
                        </a:spcAft>
                      </a:pPr>
                      <a:r>
                        <a:rPr lang="sk-SK" sz="1800" dirty="0">
                          <a:effectLst/>
                        </a:rPr>
                        <a:t>Ulica Michalská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sk-SK" sz="1800" b="1" dirty="0">
                          <a:effectLst/>
                        </a:rPr>
                        <a:t>63</a:t>
                      </a:r>
                      <a:endParaRPr lang="sk-SK"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BlokTextu 8"/>
          <p:cNvSpPr txBox="1"/>
          <p:nvPr/>
        </p:nvSpPr>
        <p:spPr>
          <a:xfrm>
            <a:off x="838200" y="2875696"/>
            <a:ext cx="6085114" cy="3416320"/>
          </a:xfrm>
          <a:prstGeom prst="rect">
            <a:avLst/>
          </a:prstGeom>
          <a:noFill/>
        </p:spPr>
        <p:txBody>
          <a:bodyPr wrap="square" rtlCol="0">
            <a:spAutoFit/>
          </a:bodyPr>
          <a:lstStyle/>
          <a:p>
            <a:pPr algn="just"/>
            <a:r>
              <a:rPr lang="en-GB" sz="2400" dirty="0"/>
              <a:t>The data is approximate because not all members of the Roma community officially reside in the municipality.</a:t>
            </a:r>
            <a:r>
              <a:rPr lang="sk-SK" sz="2400" dirty="0"/>
              <a:t> </a:t>
            </a:r>
          </a:p>
          <a:p>
            <a:pPr algn="just"/>
            <a:r>
              <a:rPr lang="sk-SK" sz="2400" dirty="0"/>
              <a:t> </a:t>
            </a:r>
          </a:p>
          <a:p>
            <a:pPr algn="just"/>
            <a:r>
              <a:rPr lang="en-GB" sz="2400" dirty="0"/>
              <a:t>In terms of the difficult situation in the municipality and the high Roma population rate, it is essential that sufficient attention be given to the specific conditions in which the population lives.</a:t>
            </a:r>
            <a:endParaRPr lang="sk-SK" sz="2400" dirty="0"/>
          </a:p>
        </p:txBody>
      </p:sp>
      <p:sp>
        <p:nvSpPr>
          <p:cNvPr id="10" name="Zástupný symbol čísla snímky 9"/>
          <p:cNvSpPr>
            <a:spLocks noGrp="1"/>
          </p:cNvSpPr>
          <p:nvPr>
            <p:ph type="sldNum" sz="quarter" idx="12"/>
          </p:nvPr>
        </p:nvSpPr>
        <p:spPr/>
        <p:txBody>
          <a:bodyPr/>
          <a:lstStyle/>
          <a:p>
            <a:fld id="{60997D77-395B-4DF0-AD59-F6A52E20D6A8}" type="slidenum">
              <a:rPr lang="sk-SK" smtClean="0"/>
              <a:t>3</a:t>
            </a:fld>
            <a:endParaRPr lang="sk-SK"/>
          </a:p>
        </p:txBody>
      </p:sp>
    </p:spTree>
    <p:extLst>
      <p:ext uri="{BB962C8B-B14F-4D97-AF65-F5344CB8AC3E}">
        <p14:creationId xmlns:p14="http://schemas.microsoft.com/office/powerpoint/2010/main" val="2711479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3146" y="-118368"/>
            <a:ext cx="11752944" cy="1325563"/>
          </a:xfrm>
        </p:spPr>
        <p:txBody>
          <a:bodyPr>
            <a:noAutofit/>
          </a:bodyPr>
          <a:lstStyle/>
          <a:p>
            <a:r>
              <a:rPr lang="sk-SK" sz="3600" b="1" dirty="0" smtClean="0">
                <a:solidFill>
                  <a:srgbClr val="0070C0"/>
                </a:solidFill>
                <a:latin typeface="+mn-lt"/>
              </a:rPr>
              <a:t/>
            </a:r>
            <a:br>
              <a:rPr lang="sk-SK" sz="3600" b="1" dirty="0" smtClean="0">
                <a:solidFill>
                  <a:srgbClr val="0070C0"/>
                </a:solidFill>
                <a:latin typeface="+mn-lt"/>
              </a:rPr>
            </a:br>
            <a:r>
              <a:rPr lang="sk-SK" sz="3600" b="1" dirty="0" smtClean="0">
                <a:solidFill>
                  <a:srgbClr val="0070C0"/>
                </a:solidFill>
                <a:latin typeface="+mn-lt"/>
              </a:rPr>
              <a:t>         </a:t>
            </a:r>
            <a:r>
              <a:rPr lang="en-US" sz="4000" b="1" dirty="0" smtClean="0">
                <a:solidFill>
                  <a:srgbClr val="0070C0"/>
                </a:solidFill>
                <a:latin typeface="+mn-lt"/>
              </a:rPr>
              <a:t>Health </a:t>
            </a:r>
            <a:r>
              <a:rPr lang="en-US" sz="4000" b="1" dirty="0">
                <a:solidFill>
                  <a:srgbClr val="0070C0"/>
                </a:solidFill>
                <a:latin typeface="+mn-lt"/>
              </a:rPr>
              <a:t>mediators in our municipality</a:t>
            </a:r>
            <a:r>
              <a:rPr lang="sk-SK" sz="3600" b="1" dirty="0" smtClean="0">
                <a:latin typeface="+mn-lt"/>
              </a:rPr>
              <a:t/>
            </a:r>
            <a:br>
              <a:rPr lang="sk-SK" sz="3600" b="1" dirty="0" smtClean="0">
                <a:latin typeface="+mn-lt"/>
              </a:rPr>
            </a:br>
            <a:endParaRPr lang="sk-SK" sz="3600" b="1" dirty="0">
              <a:latin typeface="+mn-lt"/>
            </a:endParaRPr>
          </a:p>
        </p:txBody>
      </p:sp>
      <p:sp>
        <p:nvSpPr>
          <p:cNvPr id="3" name="Zástupný symbol obsahu 2"/>
          <p:cNvSpPr>
            <a:spLocks noGrp="1"/>
          </p:cNvSpPr>
          <p:nvPr>
            <p:ph idx="1"/>
          </p:nvPr>
        </p:nvSpPr>
        <p:spPr>
          <a:xfrm>
            <a:off x="0" y="893265"/>
            <a:ext cx="11353800" cy="4351338"/>
          </a:xfrm>
        </p:spPr>
        <p:txBody>
          <a:bodyPr>
            <a:normAutofit/>
          </a:bodyPr>
          <a:lstStyle/>
          <a:p>
            <a:pPr marL="0">
              <a:lnSpc>
                <a:spcPct val="100000"/>
              </a:lnSpc>
              <a:spcBef>
                <a:spcPts val="0"/>
              </a:spcBef>
              <a:buFont typeface="Wingdings" panose="05000000000000000000" pitchFamily="2" charset="2"/>
              <a:buChar char="ü"/>
            </a:pPr>
            <a:r>
              <a:rPr lang="sk-SK" sz="2400" i="1" dirty="0"/>
              <a:t> </a:t>
            </a:r>
            <a:r>
              <a:rPr lang="sk-SK" sz="2400" i="1" dirty="0" smtClean="0"/>
              <a:t>	</a:t>
            </a:r>
            <a:r>
              <a:rPr lang="en-US" sz="2400" i="1" dirty="0" smtClean="0"/>
              <a:t>A </a:t>
            </a:r>
            <a:r>
              <a:rPr lang="en-US" sz="2400" i="1" dirty="0"/>
              <a:t>person who unites all the inhabitants </a:t>
            </a:r>
          </a:p>
          <a:p>
            <a:pPr marL="0">
              <a:lnSpc>
                <a:spcPct val="100000"/>
              </a:lnSpc>
              <a:spcBef>
                <a:spcPts val="0"/>
              </a:spcBef>
              <a:buFont typeface="Wingdings" panose="05000000000000000000" pitchFamily="2" charset="2"/>
              <a:buChar char="ü"/>
            </a:pPr>
            <a:r>
              <a:rPr lang="sk-SK" sz="2400" i="1" dirty="0" smtClean="0"/>
              <a:t> 	</a:t>
            </a:r>
            <a:r>
              <a:rPr lang="en-US" sz="2400" i="1" dirty="0" smtClean="0"/>
              <a:t>The </a:t>
            </a:r>
            <a:r>
              <a:rPr lang="en-US" sz="2400" i="1" dirty="0"/>
              <a:t>only person we have at the moment </a:t>
            </a:r>
          </a:p>
          <a:p>
            <a:pPr marL="0">
              <a:lnSpc>
                <a:spcPct val="100000"/>
              </a:lnSpc>
              <a:spcBef>
                <a:spcPts val="0"/>
              </a:spcBef>
              <a:buFont typeface="Wingdings" panose="05000000000000000000" pitchFamily="2" charset="2"/>
              <a:buChar char="ü"/>
            </a:pPr>
            <a:r>
              <a:rPr lang="sk-SK" sz="2400" i="1" dirty="0"/>
              <a:t> </a:t>
            </a:r>
            <a:r>
              <a:rPr lang="sk-SK" sz="2400" i="1" dirty="0" smtClean="0"/>
              <a:t>	</a:t>
            </a:r>
            <a:r>
              <a:rPr lang="en-US" sz="2400" i="1" dirty="0" smtClean="0"/>
              <a:t>Inspires </a:t>
            </a:r>
            <a:r>
              <a:rPr lang="en-US" sz="2400" i="1" dirty="0"/>
              <a:t>and motivates the Roma community in our municipality – </a:t>
            </a:r>
            <a:r>
              <a:rPr lang="sk-SK" sz="2400" i="1" dirty="0" smtClean="0"/>
              <a:t>			</a:t>
            </a:r>
            <a:r>
              <a:rPr lang="en-US" sz="2400" i="1" dirty="0" smtClean="0"/>
              <a:t>serves </a:t>
            </a:r>
            <a:r>
              <a:rPr lang="en-US" sz="2400" i="1" dirty="0"/>
              <a:t>as an </a:t>
            </a:r>
            <a:r>
              <a:rPr lang="en-US" sz="2400" i="1" dirty="0" smtClean="0"/>
              <a:t>example</a:t>
            </a:r>
            <a:endParaRPr lang="en-US" sz="2400" i="1" dirty="0"/>
          </a:p>
          <a:p>
            <a:pPr marL="0">
              <a:lnSpc>
                <a:spcPct val="100000"/>
              </a:lnSpc>
              <a:spcBef>
                <a:spcPts val="0"/>
              </a:spcBef>
              <a:buFont typeface="Wingdings" panose="05000000000000000000" pitchFamily="2" charset="2"/>
              <a:buChar char="ü"/>
            </a:pPr>
            <a:r>
              <a:rPr lang="sk-SK" sz="2400" i="1" dirty="0" smtClean="0"/>
              <a:t> 	</a:t>
            </a:r>
            <a:r>
              <a:rPr lang="en-US" sz="2400" i="1" dirty="0" smtClean="0"/>
              <a:t>Assists</a:t>
            </a:r>
            <a:r>
              <a:rPr lang="en-US" sz="2400" i="1" dirty="0"/>
              <a:t>, supports, advises and resolves many problems in the field of health</a:t>
            </a:r>
          </a:p>
          <a:p>
            <a:pPr marL="0" indent="0">
              <a:lnSpc>
                <a:spcPct val="100000"/>
              </a:lnSpc>
              <a:spcBef>
                <a:spcPts val="0"/>
              </a:spcBef>
              <a:buNone/>
            </a:pPr>
            <a:endParaRPr lang="sk-SK" sz="2400" i="1" dirty="0" smtClean="0"/>
          </a:p>
          <a:p>
            <a:pPr marL="0" indent="0">
              <a:lnSpc>
                <a:spcPct val="100000"/>
              </a:lnSpc>
              <a:spcBef>
                <a:spcPts val="0"/>
              </a:spcBef>
              <a:buNone/>
            </a:pPr>
            <a:endParaRPr lang="sk-SK" sz="2400" i="1" dirty="0"/>
          </a:p>
          <a:p>
            <a:pPr marL="0" indent="0">
              <a:lnSpc>
                <a:spcPct val="100000"/>
              </a:lnSpc>
              <a:spcBef>
                <a:spcPts val="0"/>
              </a:spcBef>
              <a:buNone/>
            </a:pPr>
            <a:r>
              <a:rPr lang="sk-SK" sz="2400" i="1" dirty="0" smtClean="0"/>
              <a:t>a</a:t>
            </a:r>
            <a:endParaRPr lang="sk-SK" sz="2400" i="1" dirty="0"/>
          </a:p>
        </p:txBody>
      </p:sp>
      <p:sp>
        <p:nvSpPr>
          <p:cNvPr id="4" name="Zástupný symbol čísla snímky 3"/>
          <p:cNvSpPr>
            <a:spLocks noGrp="1"/>
          </p:cNvSpPr>
          <p:nvPr>
            <p:ph type="sldNum" sz="quarter" idx="12"/>
          </p:nvPr>
        </p:nvSpPr>
        <p:spPr/>
        <p:txBody>
          <a:bodyPr/>
          <a:lstStyle/>
          <a:p>
            <a:fld id="{60997D77-395B-4DF0-AD59-F6A52E20D6A8}" type="slidenum">
              <a:rPr lang="sk-SK" smtClean="0"/>
              <a:t>4</a:t>
            </a:fld>
            <a:endParaRPr lang="sk-SK"/>
          </a:p>
        </p:txBody>
      </p:sp>
      <p:pic>
        <p:nvPicPr>
          <p:cNvPr id="5" name="Obrázo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177043"/>
            <a:ext cx="5200650" cy="3467100"/>
          </a:xfrm>
          <a:prstGeom prst="rect">
            <a:avLst/>
          </a:prstGeom>
        </p:spPr>
      </p:pic>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2319" y="2763794"/>
            <a:ext cx="2937325" cy="4094205"/>
          </a:xfrm>
          <a:prstGeom prst="rect">
            <a:avLst/>
          </a:prstGeom>
        </p:spPr>
      </p:pic>
      <p:pic>
        <p:nvPicPr>
          <p:cNvPr id="7" name="Obrázo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0603" y="3687507"/>
            <a:ext cx="4428685" cy="2956636"/>
          </a:xfrm>
          <a:prstGeom prst="rect">
            <a:avLst/>
          </a:prstGeom>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70386" y="271930"/>
            <a:ext cx="2708850" cy="18705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Obdĺžnik 8"/>
          <p:cNvSpPr/>
          <p:nvPr/>
        </p:nvSpPr>
        <p:spPr>
          <a:xfrm>
            <a:off x="0" y="2724159"/>
            <a:ext cx="9021170" cy="375552"/>
          </a:xfrm>
          <a:prstGeom prst="rect">
            <a:avLst/>
          </a:prstGeom>
        </p:spPr>
        <p:txBody>
          <a:bodyPr wrap="square">
            <a:spAutoFit/>
          </a:bodyPr>
          <a:lstStyle/>
          <a:p>
            <a:pPr algn="ctr">
              <a:lnSpc>
                <a:spcPct val="107000"/>
              </a:lnSpc>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Currently only health mediator works in our village.</a:t>
            </a:r>
            <a:endParaRPr lang="sk-SK"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4241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3727" y="324537"/>
            <a:ext cx="10802257" cy="1325563"/>
          </a:xfrm>
        </p:spPr>
        <p:txBody>
          <a:bodyPr/>
          <a:lstStyle/>
          <a:p>
            <a:r>
              <a:rPr lang="en-US" b="1" dirty="0">
                <a:solidFill>
                  <a:srgbClr val="0070C0"/>
                </a:solidFill>
                <a:latin typeface="+mn-lt"/>
              </a:rPr>
              <a:t>The </a:t>
            </a:r>
            <a:r>
              <a:rPr lang="en-US" b="1" dirty="0" err="1" smtClean="0">
                <a:solidFill>
                  <a:srgbClr val="0070C0"/>
                </a:solidFill>
                <a:latin typeface="+mn-lt"/>
              </a:rPr>
              <a:t>healt</a:t>
            </a:r>
            <a:r>
              <a:rPr lang="sk-SK" b="1" dirty="0" smtClean="0">
                <a:solidFill>
                  <a:srgbClr val="0070C0"/>
                </a:solidFill>
                <a:latin typeface="+mn-lt"/>
              </a:rPr>
              <a:t>h </a:t>
            </a:r>
            <a:r>
              <a:rPr lang="sk-SK" b="1" dirty="0" err="1" smtClean="0">
                <a:solidFill>
                  <a:srgbClr val="0070C0"/>
                </a:solidFill>
                <a:latin typeface="+mn-lt"/>
              </a:rPr>
              <a:t>mediator</a:t>
            </a:r>
            <a:r>
              <a:rPr lang="en-US" b="1" dirty="0" smtClean="0">
                <a:solidFill>
                  <a:srgbClr val="0070C0"/>
                </a:solidFill>
                <a:latin typeface="+mn-lt"/>
              </a:rPr>
              <a:t>’s </a:t>
            </a:r>
            <a:r>
              <a:rPr lang="en-US" b="1" dirty="0">
                <a:solidFill>
                  <a:srgbClr val="0070C0"/>
                </a:solidFill>
                <a:latin typeface="+mn-lt"/>
              </a:rPr>
              <a:t>role in </a:t>
            </a:r>
            <a:r>
              <a:rPr lang="en-US" b="1" dirty="0" err="1">
                <a:solidFill>
                  <a:srgbClr val="0070C0"/>
                </a:solidFill>
                <a:latin typeface="+mn-lt"/>
              </a:rPr>
              <a:t>Markušovce</a:t>
            </a:r>
            <a:endParaRPr lang="sk-SK" b="1" dirty="0">
              <a:solidFill>
                <a:srgbClr val="0070C0"/>
              </a:solidFill>
              <a:latin typeface="+mn-lt"/>
            </a:endParaRPr>
          </a:p>
        </p:txBody>
      </p:sp>
      <p:sp>
        <p:nvSpPr>
          <p:cNvPr id="4" name="Zástupný symbol čísla snímky 3"/>
          <p:cNvSpPr>
            <a:spLocks noGrp="1"/>
          </p:cNvSpPr>
          <p:nvPr>
            <p:ph type="sldNum" sz="quarter" idx="12"/>
          </p:nvPr>
        </p:nvSpPr>
        <p:spPr/>
        <p:txBody>
          <a:bodyPr/>
          <a:lstStyle/>
          <a:p>
            <a:fld id="{60997D77-395B-4DF0-AD59-F6A52E20D6A8}" type="slidenum">
              <a:rPr lang="sk-SK" smtClean="0"/>
              <a:t>5</a:t>
            </a:fld>
            <a:endParaRPr lang="sk-SK"/>
          </a:p>
        </p:txBody>
      </p:sp>
      <p:sp>
        <p:nvSpPr>
          <p:cNvPr id="5" name="Rectangle 1"/>
          <p:cNvSpPr>
            <a:spLocks noChangeArrowheads="1"/>
          </p:cNvSpPr>
          <p:nvPr/>
        </p:nvSpPr>
        <p:spPr bwMode="auto">
          <a:xfrm>
            <a:off x="830943" y="1368266"/>
            <a:ext cx="10522857"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457200" marR="0" lvl="0" indent="-457200" algn="just" defTabSz="914400" rtl="0" eaLnBrk="0" fontAlgn="base" latinLnBrk="0" hangingPunct="0">
              <a:lnSpc>
                <a:spcPct val="100000"/>
              </a:lnSpc>
              <a:spcBef>
                <a:spcPct val="0"/>
              </a:spcBef>
              <a:spcAft>
                <a:spcPct val="0"/>
              </a:spcAft>
              <a:buClrTx/>
              <a:buSzTx/>
              <a:buFont typeface="+mj-lt"/>
              <a:buAutoNum type="arabicParenR"/>
              <a:tabLst>
                <a:tab pos="457200" algn="l"/>
              </a:tabLst>
            </a:pPr>
            <a:r>
              <a:rPr kumimoji="0" lang="en-GB" altLang="sk-SK" sz="2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rPr>
              <a:t>Spreading health education in Roma settlements</a:t>
            </a:r>
            <a:endParaRPr kumimoji="0" lang="sk-SK" altLang="sk-SK" sz="1100" b="0" i="0" u="none" strike="noStrike" cap="none" normalizeH="0" baseline="0" dirty="0" smtClean="0">
              <a:ln>
                <a:noFill/>
              </a:ln>
              <a:solidFill>
                <a:schemeClr val="tx1"/>
              </a:solidFill>
              <a:effectLst/>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arenR"/>
              <a:tabLst>
                <a:tab pos="457200" algn="l"/>
              </a:tabLst>
            </a:pPr>
            <a:r>
              <a:rPr kumimoji="0" lang="en-GB" altLang="sk-SK" sz="2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rPr>
              <a:t>Preventative check-ups – the assistant invites inhabitants for compulsory and preventative check-ups</a:t>
            </a:r>
            <a:endParaRPr kumimoji="0" lang="sk-SK" altLang="sk-SK" sz="1100" b="0" i="0" u="none" strike="noStrike" cap="none" normalizeH="0" baseline="0" dirty="0" smtClean="0">
              <a:ln>
                <a:noFill/>
              </a:ln>
              <a:solidFill>
                <a:schemeClr val="tx1"/>
              </a:solidFill>
              <a:effectLst/>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arenR"/>
              <a:tabLst>
                <a:tab pos="457200" algn="l"/>
              </a:tabLst>
            </a:pPr>
            <a:r>
              <a:rPr kumimoji="0" lang="en-GB" altLang="sk-SK" sz="2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rPr>
              <a:t>Taking medicine and information on its use</a:t>
            </a:r>
            <a:endParaRPr kumimoji="0" lang="sk-SK" altLang="sk-SK" sz="1100" b="0" i="0" u="none" strike="noStrike" cap="none" normalizeH="0" baseline="0" dirty="0" smtClean="0">
              <a:ln>
                <a:noFill/>
              </a:ln>
              <a:solidFill>
                <a:schemeClr val="tx1"/>
              </a:solidFill>
              <a:effectLst/>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arenR"/>
              <a:tabLst>
                <a:tab pos="457200" algn="l"/>
              </a:tabLst>
            </a:pPr>
            <a:r>
              <a:rPr kumimoji="0" lang="en-GB" altLang="sk-SK" sz="2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rPr>
              <a:t>Child and adult inoculations currently stand at 100% in our municipality</a:t>
            </a:r>
            <a:r>
              <a:rPr kumimoji="0" lang="sk-SK" altLang="sk-SK" sz="2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rPr>
              <a:t> </a:t>
            </a:r>
            <a:endParaRPr kumimoji="0" lang="sk-SK" altLang="sk-SK" sz="1100" b="0" i="0" u="none" strike="noStrike" cap="none" normalizeH="0" baseline="0" dirty="0" smtClean="0">
              <a:ln>
                <a:noFill/>
              </a:ln>
              <a:solidFill>
                <a:schemeClr val="tx1"/>
              </a:solidFill>
              <a:effectLst/>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arenR"/>
              <a:tabLst>
                <a:tab pos="457200" algn="l"/>
              </a:tabLst>
            </a:pPr>
            <a:r>
              <a:rPr kumimoji="0" lang="en-GB" altLang="sk-SK" sz="2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rPr>
              <a:t>Midwife and injury assistance is irreplaceable</a:t>
            </a:r>
            <a:r>
              <a:rPr kumimoji="0" lang="sk-SK" altLang="sk-SK" sz="2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rPr>
              <a:t> </a:t>
            </a:r>
            <a:endParaRPr kumimoji="0" lang="sk-SK" altLang="sk-SK" sz="1100" b="0" i="0" u="none" strike="noStrike" cap="none" normalizeH="0" baseline="0" dirty="0" smtClean="0">
              <a:ln>
                <a:noFill/>
              </a:ln>
              <a:solidFill>
                <a:schemeClr val="tx1"/>
              </a:solidFill>
              <a:effectLst/>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arenR"/>
              <a:tabLst>
                <a:tab pos="457200" algn="l"/>
              </a:tabLst>
            </a:pPr>
            <a:r>
              <a:rPr kumimoji="0" lang="en-GB" altLang="sk-SK" sz="2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rPr>
              <a:t>Collaboration with doctors in the municipality is at a very high level (we have a healthcare facility in the municipality)</a:t>
            </a:r>
            <a:endParaRPr kumimoji="0" lang="sk-SK" altLang="sk-SK" sz="1100" b="0" i="0" u="none" strike="noStrike" cap="none" normalizeH="0" baseline="0" dirty="0" smtClean="0">
              <a:ln>
                <a:noFill/>
              </a:ln>
              <a:solidFill>
                <a:schemeClr val="tx1"/>
              </a:solidFill>
              <a:effectLst/>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arenR"/>
              <a:tabLst>
                <a:tab pos="457200" algn="l"/>
              </a:tabLst>
            </a:pPr>
            <a:r>
              <a:rPr kumimoji="0" lang="en-GB" altLang="sk-SK" sz="2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rPr>
              <a:t>Close cooperation with physicians during diagnosis where the assistant can name the symptoms of the disease;</a:t>
            </a:r>
            <a:endParaRPr kumimoji="0" lang="sk-SK" altLang="sk-SK" sz="1100" b="0" i="0" u="none" strike="noStrike" cap="none" normalizeH="0" baseline="0" dirty="0" smtClean="0">
              <a:ln>
                <a:noFill/>
              </a:ln>
              <a:solidFill>
                <a:schemeClr val="tx1"/>
              </a:solidFill>
              <a:effectLst/>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arenR"/>
              <a:tabLst>
                <a:tab pos="457200" algn="l"/>
              </a:tabLst>
            </a:pPr>
            <a:r>
              <a:rPr kumimoji="0" lang="en-GB" altLang="sk-SK" sz="2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rPr>
              <a:t>Cooperation with the Regional Office for Public Healthcare on infectious diseases which </a:t>
            </a:r>
            <a:r>
              <a:rPr kumimoji="0" lang="en-GB" altLang="sk-SK" sz="20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rPr>
              <a:t>regularly affect the community</a:t>
            </a:r>
            <a:endParaRPr kumimoji="0" lang="sk-SK" altLang="sk-SK" sz="1100" b="1" i="0" u="none" strike="noStrike" cap="none" normalizeH="0" baseline="0" dirty="0" smtClean="0">
              <a:ln>
                <a:noFill/>
              </a:ln>
              <a:solidFill>
                <a:schemeClr val="tx1"/>
              </a:solidFill>
              <a:effectLst/>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arenR"/>
              <a:tabLst>
                <a:tab pos="457200" algn="l"/>
              </a:tabLst>
            </a:pPr>
            <a:r>
              <a:rPr kumimoji="0" lang="en-GB" altLang="sk-SK" sz="2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rPr>
              <a:t>The assistant explains to the inhabitants of Roma settlements what their rights and responsibilities regarding health care are in terms of what is provided by doctors, health clinics and hospitals</a:t>
            </a:r>
            <a:endParaRPr kumimoji="0" lang="sk-SK" altLang="sk-SK" sz="1100" b="0" i="0" u="none" strike="noStrike" cap="none" normalizeH="0" baseline="0" dirty="0" smtClean="0">
              <a:ln>
                <a:noFill/>
              </a:ln>
              <a:solidFill>
                <a:schemeClr val="tx1"/>
              </a:solidFill>
              <a:effectLst/>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arenR"/>
              <a:tabLst>
                <a:tab pos="457200" algn="l"/>
              </a:tabLst>
            </a:pPr>
            <a:r>
              <a:rPr kumimoji="0" lang="en-GB" altLang="sk-SK" sz="2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rPr>
              <a:t>Cooperation with local authorities, primary schools and kindergartens in the municipality of </a:t>
            </a:r>
            <a:r>
              <a:rPr kumimoji="0" lang="en-GB" altLang="sk-SK" sz="2000" b="0" i="0" u="none" strike="noStrike" cap="none" normalizeH="0" baseline="0" dirty="0" err="1" smtClean="0">
                <a:ln>
                  <a:noFill/>
                </a:ln>
                <a:solidFill>
                  <a:srgbClr val="000000"/>
                </a:solidFill>
                <a:effectLst/>
                <a:latin typeface="Calibri" panose="020F0502020204030204" pitchFamily="34" charset="0"/>
                <a:ea typeface="Times New Roman" panose="02020603050405020304" pitchFamily="18" charset="0"/>
              </a:rPr>
              <a:t>Markušovce</a:t>
            </a:r>
            <a:r>
              <a:rPr kumimoji="0" lang="en-GB" altLang="sk-SK" sz="2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rPr>
              <a:t> on spreading awareness of health.</a:t>
            </a:r>
            <a:r>
              <a:rPr kumimoji="0" lang="sk-SK" altLang="sk-SK" sz="2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rPr>
              <a:t> </a:t>
            </a:r>
            <a:endParaRPr kumimoji="0" lang="sk-SK" altLang="sk-SK"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8910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2137" y="365125"/>
            <a:ext cx="11185749" cy="1325563"/>
          </a:xfrm>
        </p:spPr>
        <p:txBody>
          <a:bodyPr>
            <a:noAutofit/>
          </a:bodyPr>
          <a:lstStyle/>
          <a:p>
            <a:pPr algn="ctr"/>
            <a:r>
              <a:rPr lang="en-US" b="1" dirty="0">
                <a:solidFill>
                  <a:srgbClr val="0070C0"/>
                </a:solidFill>
                <a:latin typeface="+mn-lt"/>
              </a:rPr>
              <a:t>The required tools for positive change in our municipality</a:t>
            </a:r>
            <a:endParaRPr lang="sk-SK" b="1" dirty="0">
              <a:solidFill>
                <a:srgbClr val="0070C0"/>
              </a:solidFill>
              <a:latin typeface="+mn-lt"/>
            </a:endParaRPr>
          </a:p>
        </p:txBody>
      </p:sp>
      <p:sp>
        <p:nvSpPr>
          <p:cNvPr id="3" name="Zástupný symbol obsahu 2"/>
          <p:cNvSpPr>
            <a:spLocks noGrp="1"/>
          </p:cNvSpPr>
          <p:nvPr>
            <p:ph idx="1"/>
          </p:nvPr>
        </p:nvSpPr>
        <p:spPr>
          <a:xfrm>
            <a:off x="382137" y="1825625"/>
            <a:ext cx="11081982" cy="4351338"/>
          </a:xfrm>
        </p:spPr>
        <p:txBody>
          <a:bodyPr>
            <a:normAutofit/>
          </a:bodyPr>
          <a:lstStyle/>
          <a:p>
            <a:pPr lvl="0"/>
            <a:r>
              <a:rPr lang="en-GB" b="1" i="1" dirty="0"/>
              <a:t>Improvement of the dwelling infrastructure</a:t>
            </a:r>
            <a:r>
              <a:rPr lang="en-GB" i="1" dirty="0"/>
              <a:t> in Roma settlements</a:t>
            </a:r>
            <a:endParaRPr lang="sk-SK" dirty="0"/>
          </a:p>
          <a:p>
            <a:pPr lvl="0"/>
            <a:r>
              <a:rPr lang="en-GB" b="1" i="1" dirty="0"/>
              <a:t>A kindergarten</a:t>
            </a:r>
            <a:r>
              <a:rPr lang="sk-SK" b="1" i="1" dirty="0"/>
              <a:t> </a:t>
            </a:r>
            <a:endParaRPr lang="sk-SK" dirty="0"/>
          </a:p>
          <a:p>
            <a:pPr lvl="0"/>
            <a:r>
              <a:rPr lang="en-GB" b="1" i="1" dirty="0"/>
              <a:t>A community centre</a:t>
            </a:r>
            <a:r>
              <a:rPr lang="sk-SK" b="1" i="1" dirty="0"/>
              <a:t> </a:t>
            </a:r>
            <a:endParaRPr lang="sk-SK" dirty="0"/>
          </a:p>
          <a:p>
            <a:pPr lvl="0"/>
            <a:r>
              <a:rPr lang="en-GB" b="1" i="1" dirty="0"/>
              <a:t>Employment - </a:t>
            </a:r>
            <a:r>
              <a:rPr lang="en-GB" i="1" dirty="0"/>
              <a:t>the establishment of a social enterprise</a:t>
            </a:r>
            <a:endParaRPr lang="sk-SK" dirty="0"/>
          </a:p>
          <a:p>
            <a:pPr lvl="0"/>
            <a:r>
              <a:rPr lang="en-GB" b="1" i="1" dirty="0"/>
              <a:t>The Construction of water and sewer connections </a:t>
            </a:r>
            <a:endParaRPr lang="sk-SK" dirty="0"/>
          </a:p>
          <a:p>
            <a:pPr lvl="0"/>
            <a:r>
              <a:rPr lang="en-GB" b="1" i="1" dirty="0"/>
              <a:t>Communal waste </a:t>
            </a:r>
            <a:r>
              <a:rPr lang="en-GB" i="1" dirty="0"/>
              <a:t>– separating waste and the provision of waste disposal</a:t>
            </a:r>
            <a:r>
              <a:rPr lang="sk-SK" i="1" dirty="0"/>
              <a:t> </a:t>
            </a:r>
            <a:endParaRPr lang="sk-SK" dirty="0"/>
          </a:p>
          <a:p>
            <a:pPr marL="0" indent="0" algn="just">
              <a:lnSpc>
                <a:spcPct val="100000"/>
              </a:lnSpc>
              <a:spcBef>
                <a:spcPts val="0"/>
              </a:spcBef>
              <a:buNone/>
            </a:pPr>
            <a:endParaRPr lang="sk-SK" b="1" i="1" dirty="0" smtClean="0"/>
          </a:p>
          <a:p>
            <a:pPr marL="0" indent="0" algn="ctr">
              <a:lnSpc>
                <a:spcPct val="100000"/>
              </a:lnSpc>
              <a:spcBef>
                <a:spcPts val="0"/>
              </a:spcBef>
              <a:buNone/>
            </a:pPr>
            <a:r>
              <a:rPr lang="en-US" sz="3600" b="1" i="1" dirty="0">
                <a:solidFill>
                  <a:srgbClr val="0070C0"/>
                </a:solidFill>
              </a:rPr>
              <a:t>Health Mediator action for as long as </a:t>
            </a:r>
            <a:r>
              <a:rPr lang="en-US" sz="3600" b="1" i="1" dirty="0" smtClean="0">
                <a:solidFill>
                  <a:srgbClr val="0070C0"/>
                </a:solidFill>
              </a:rPr>
              <a:t>possible</a:t>
            </a:r>
            <a:r>
              <a:rPr lang="sk-SK" sz="3600" b="1" i="1" dirty="0" smtClean="0">
                <a:solidFill>
                  <a:srgbClr val="0070C0"/>
                </a:solidFill>
              </a:rPr>
              <a:t>.</a:t>
            </a:r>
            <a:endParaRPr lang="sk-SK" dirty="0"/>
          </a:p>
        </p:txBody>
      </p:sp>
      <p:sp>
        <p:nvSpPr>
          <p:cNvPr id="4" name="Zástupný symbol čísla snímky 3"/>
          <p:cNvSpPr>
            <a:spLocks noGrp="1"/>
          </p:cNvSpPr>
          <p:nvPr>
            <p:ph type="sldNum" sz="quarter" idx="12"/>
          </p:nvPr>
        </p:nvSpPr>
        <p:spPr/>
        <p:txBody>
          <a:bodyPr/>
          <a:lstStyle/>
          <a:p>
            <a:fld id="{60997D77-395B-4DF0-AD59-F6A52E20D6A8}" type="slidenum">
              <a:rPr lang="sk-SK" smtClean="0"/>
              <a:t>6</a:t>
            </a:fld>
            <a:endParaRPr lang="sk-SK"/>
          </a:p>
        </p:txBody>
      </p:sp>
    </p:spTree>
    <p:extLst>
      <p:ext uri="{BB962C8B-B14F-4D97-AF65-F5344CB8AC3E}">
        <p14:creationId xmlns:p14="http://schemas.microsoft.com/office/powerpoint/2010/main" val="180062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5264" y="229135"/>
            <a:ext cx="10515600" cy="1325563"/>
          </a:xfrm>
        </p:spPr>
        <p:txBody>
          <a:bodyPr/>
          <a:lstStyle/>
          <a:p>
            <a:r>
              <a:rPr lang="en-US" b="1" dirty="0">
                <a:solidFill>
                  <a:srgbClr val="0070C0"/>
                </a:solidFill>
                <a:latin typeface="+mn-lt"/>
              </a:rPr>
              <a:t>Thank you for your attention</a:t>
            </a:r>
            <a:endParaRPr lang="sk-SK" b="1" dirty="0">
              <a:solidFill>
                <a:srgbClr val="0070C0"/>
              </a:solidFill>
              <a:latin typeface="+mn-lt"/>
            </a:endParaRPr>
          </a:p>
        </p:txBody>
      </p:sp>
      <p:pic>
        <p:nvPicPr>
          <p:cNvPr id="6" name="Zástupný symbol obsahu 5"/>
          <p:cNvPicPr>
            <a:picLocks noGrp="1" noChangeAspect="1"/>
          </p:cNvPicPr>
          <p:nvPr>
            <p:ph idx="1"/>
          </p:nvPr>
        </p:nvPicPr>
        <p:blipFill>
          <a:blip r:embed="rId2"/>
          <a:stretch>
            <a:fillRect/>
          </a:stretch>
        </p:blipFill>
        <p:spPr>
          <a:xfrm>
            <a:off x="485264" y="1452160"/>
            <a:ext cx="5904950" cy="3735703"/>
          </a:xfrm>
          <a:prstGeom prst="rect">
            <a:avLst/>
          </a:prstGeom>
        </p:spPr>
      </p:pic>
      <p:sp>
        <p:nvSpPr>
          <p:cNvPr id="4" name="Zástupný symbol čísla snímky 3"/>
          <p:cNvSpPr>
            <a:spLocks noGrp="1"/>
          </p:cNvSpPr>
          <p:nvPr>
            <p:ph type="sldNum" sz="quarter" idx="12"/>
          </p:nvPr>
        </p:nvSpPr>
        <p:spPr/>
        <p:txBody>
          <a:bodyPr/>
          <a:lstStyle/>
          <a:p>
            <a:fld id="{60997D77-395B-4DF0-AD59-F6A52E20D6A8}" type="slidenum">
              <a:rPr lang="sk-SK" smtClean="0"/>
              <a:t>7</a:t>
            </a:fld>
            <a:endParaRPr lang="sk-SK"/>
          </a:p>
        </p:txBody>
      </p:sp>
      <p:sp>
        <p:nvSpPr>
          <p:cNvPr id="9" name="BlokTextu 8"/>
          <p:cNvSpPr txBox="1"/>
          <p:nvPr/>
        </p:nvSpPr>
        <p:spPr>
          <a:xfrm>
            <a:off x="6517052" y="5321645"/>
            <a:ext cx="5092383" cy="954107"/>
          </a:xfrm>
          <a:prstGeom prst="rect">
            <a:avLst/>
          </a:prstGeom>
          <a:noFill/>
        </p:spPr>
        <p:txBody>
          <a:bodyPr wrap="square" rtlCol="0">
            <a:spAutoFit/>
          </a:bodyPr>
          <a:lstStyle/>
          <a:p>
            <a:r>
              <a:rPr lang="sk-SK" sz="2800" b="1" dirty="0" smtClean="0"/>
              <a:t>Marek </a:t>
            </a:r>
            <a:r>
              <a:rPr lang="sk-SK" sz="2800" b="1" dirty="0" err="1" smtClean="0"/>
              <a:t>Virág</a:t>
            </a:r>
            <a:endParaRPr lang="sk-SK" sz="2800" b="1" dirty="0" smtClean="0">
              <a:hlinkClick r:id="rId3"/>
            </a:endParaRPr>
          </a:p>
          <a:p>
            <a:r>
              <a:rPr lang="sk-SK" sz="2800" b="1" dirty="0" smtClean="0">
                <a:hlinkClick r:id="rId3"/>
              </a:rPr>
              <a:t>starostaocu@markusovce.sk</a:t>
            </a:r>
            <a:endParaRPr lang="sk-SK" sz="2800" b="1" dirty="0"/>
          </a:p>
        </p:txBody>
      </p:sp>
      <p:pic>
        <p:nvPicPr>
          <p:cNvPr id="7" name="obrázek 33" descr="test"/>
          <p:cNvPicPr/>
          <p:nvPr/>
        </p:nvPicPr>
        <p:blipFill>
          <a:blip r:embed="rId4" cstate="print"/>
          <a:srcRect/>
          <a:stretch>
            <a:fillRect/>
          </a:stretch>
        </p:blipFill>
        <p:spPr bwMode="auto">
          <a:xfrm>
            <a:off x="6390214" y="1452160"/>
            <a:ext cx="5219221" cy="3788887"/>
          </a:xfrm>
          <a:prstGeom prst="rect">
            <a:avLst/>
          </a:prstGeom>
          <a:ln>
            <a:noFill/>
          </a:ln>
          <a:effectLst>
            <a:softEdge rad="112500"/>
          </a:effectLst>
        </p:spPr>
      </p:pic>
    </p:spTree>
    <p:extLst>
      <p:ext uri="{BB962C8B-B14F-4D97-AF65-F5344CB8AC3E}">
        <p14:creationId xmlns:p14="http://schemas.microsoft.com/office/powerpoint/2010/main" val="3723795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412</Words>
  <Application>Microsoft Office PowerPoint</Application>
  <PresentationFormat>Širokouhlá</PresentationFormat>
  <Paragraphs>82</Paragraphs>
  <Slides>7</Slides>
  <Notes>2</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7</vt:i4>
      </vt:variant>
    </vt:vector>
  </HeadingPairs>
  <TitlesOfParts>
    <vt:vector size="14" baseType="lpstr">
      <vt:lpstr>Arial</vt:lpstr>
      <vt:lpstr>Calibri</vt:lpstr>
      <vt:lpstr>Calibri Light</vt:lpstr>
      <vt:lpstr>Cambria</vt:lpstr>
      <vt:lpstr>Times New Roman</vt:lpstr>
      <vt:lpstr>Wingdings</vt:lpstr>
      <vt:lpstr>Motív Office</vt:lpstr>
      <vt:lpstr>           </vt:lpstr>
      <vt:lpstr>Markušovce village</vt:lpstr>
      <vt:lpstr>Markušovce Roma inhabitants</vt:lpstr>
      <vt:lpstr>          Health mediators in our municipality </vt:lpstr>
      <vt:lpstr>The health mediator’s role in Markušovce</vt:lpstr>
      <vt:lpstr>The required tools for positive change in our municipality</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Názov konferencie, miesto, dátum Názov prezentácie</dc:title>
  <dc:creator>Prezentacia -  Marek Virag, FINAL</dc:creator>
  <cp:lastModifiedBy>Michal</cp:lastModifiedBy>
  <cp:revision>26</cp:revision>
  <dcterms:created xsi:type="dcterms:W3CDTF">2015-08-31T11:08:28Z</dcterms:created>
  <dcterms:modified xsi:type="dcterms:W3CDTF">2015-08-31T19:11:54Z</dcterms:modified>
</cp:coreProperties>
</file>