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2" r:id="rId2"/>
    <p:sldId id="256" r:id="rId3"/>
    <p:sldId id="257" r:id="rId4"/>
    <p:sldId id="261" r:id="rId5"/>
    <p:sldId id="258" r:id="rId6"/>
    <p:sldId id="259" r:id="rId7"/>
    <p:sldId id="262" r:id="rId8"/>
    <p:sldId id="263" r:id="rId9"/>
    <p:sldId id="265" r:id="rId10"/>
    <p:sldId id="260" r:id="rId11"/>
    <p:sldId id="269" r:id="rId12"/>
    <p:sldId id="271" r:id="rId13"/>
    <p:sldId id="273" r:id="rId14"/>
    <p:sldId id="267" r:id="rId15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2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6E7CB-40CE-4B86-89E1-19BD4E652DDE}" type="datetimeFigureOut">
              <a:rPr lang="nl-BE" smtClean="0"/>
              <a:pPr/>
              <a:t>30/09/2013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1D9B0-884C-4339-AC70-D0E1264799EF}" type="slidenum">
              <a:rPr lang="nl-BE" smtClean="0"/>
              <a:pPr/>
              <a:t>‹#›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1D9B0-884C-4339-AC70-D0E1264799EF}" type="slidenum">
              <a:rPr lang="nl-BE" smtClean="0"/>
              <a:pPr/>
              <a:t>1</a:t>
            </a:fld>
            <a:endParaRPr lang="nl-B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1D9B0-884C-4339-AC70-D0E1264799EF}" type="slidenum">
              <a:rPr lang="nl-BE" smtClean="0"/>
              <a:pPr/>
              <a:t>2</a:t>
            </a:fld>
            <a:endParaRPr lang="nl-B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1D9B0-884C-4339-AC70-D0E1264799EF}" type="slidenum">
              <a:rPr lang="nl-BE" smtClean="0"/>
              <a:pPr/>
              <a:t>3</a:t>
            </a:fld>
            <a:endParaRPr lang="nl-B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1D9B0-884C-4339-AC70-D0E1264799EF}" type="slidenum">
              <a:rPr lang="nl-BE" smtClean="0"/>
              <a:pPr/>
              <a:t>5</a:t>
            </a:fld>
            <a:endParaRPr lang="nl-B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1D9B0-884C-4339-AC70-D0E1264799EF}" type="slidenum">
              <a:rPr lang="nl-BE" smtClean="0"/>
              <a:pPr/>
              <a:t>6</a:t>
            </a:fld>
            <a:endParaRPr lang="nl-B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1D9B0-884C-4339-AC70-D0E1264799EF}" type="slidenum">
              <a:rPr lang="nl-BE" smtClean="0"/>
              <a:pPr/>
              <a:t>12</a:t>
            </a:fld>
            <a:endParaRPr lang="nl-B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1D9B0-884C-4339-AC70-D0E1264799EF}" type="slidenum">
              <a:rPr lang="nl-BE" smtClean="0"/>
              <a:pPr/>
              <a:t>13</a:t>
            </a:fld>
            <a:endParaRPr lang="nl-B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1D9B0-884C-4339-AC70-D0E1264799EF}" type="slidenum">
              <a:rPr lang="nl-BE" smtClean="0"/>
              <a:pPr/>
              <a:t>14</a:t>
            </a:fld>
            <a:endParaRPr lang="nl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DD7DB-5529-4F53-BB91-23619E7D7F1A}" type="datetimeFigureOut">
              <a:rPr lang="nl-BE" smtClean="0"/>
              <a:pPr/>
              <a:t>30/09/2013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6EF99-6516-4E0F-9C45-1428AA5A649B}" type="slidenum">
              <a:rPr lang="nl-BE" smtClean="0"/>
              <a:pPr/>
              <a:t>‹#›</a:t>
            </a:fld>
            <a:endParaRPr lang="nl-BE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6165304"/>
            <a:ext cx="1187624" cy="45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DD7DB-5529-4F53-BB91-23619E7D7F1A}" type="datetimeFigureOut">
              <a:rPr lang="nl-BE" smtClean="0"/>
              <a:pPr/>
              <a:t>30/09/2013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6EF99-6516-4E0F-9C45-1428AA5A649B}" type="slidenum">
              <a:rPr lang="nl-BE" smtClean="0"/>
              <a:pPr/>
              <a:t>‹#›</a:t>
            </a:fld>
            <a:endParaRPr lang="nl-BE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6165304"/>
            <a:ext cx="1187624" cy="45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DD7DB-5529-4F53-BB91-23619E7D7F1A}" type="datetimeFigureOut">
              <a:rPr lang="nl-BE" smtClean="0"/>
              <a:pPr/>
              <a:t>30/09/2013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6EF99-6516-4E0F-9C45-1428AA5A649B}" type="slidenum">
              <a:rPr lang="nl-BE" smtClean="0"/>
              <a:pPr/>
              <a:t>‹#›</a:t>
            </a:fld>
            <a:endParaRPr lang="nl-BE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6165304"/>
            <a:ext cx="1187624" cy="45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DD7DB-5529-4F53-BB91-23619E7D7F1A}" type="datetimeFigureOut">
              <a:rPr lang="nl-BE" smtClean="0"/>
              <a:pPr/>
              <a:t>30/09/2013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6EF99-6516-4E0F-9C45-1428AA5A649B}" type="slidenum">
              <a:rPr lang="nl-BE" smtClean="0"/>
              <a:pPr/>
              <a:t>‹#›</a:t>
            </a:fld>
            <a:endParaRPr lang="nl-BE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6165304"/>
            <a:ext cx="1187624" cy="45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DD7DB-5529-4F53-BB91-23619E7D7F1A}" type="datetimeFigureOut">
              <a:rPr lang="nl-BE" smtClean="0"/>
              <a:pPr/>
              <a:t>30/09/2013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6EF99-6516-4E0F-9C45-1428AA5A649B}" type="slidenum">
              <a:rPr lang="nl-BE" smtClean="0"/>
              <a:pPr/>
              <a:t>‹#›</a:t>
            </a:fld>
            <a:endParaRPr lang="nl-BE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6165304"/>
            <a:ext cx="1187624" cy="45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DD7DB-5529-4F53-BB91-23619E7D7F1A}" type="datetimeFigureOut">
              <a:rPr lang="nl-BE" smtClean="0"/>
              <a:pPr/>
              <a:t>30/09/2013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6EF99-6516-4E0F-9C45-1428AA5A649B}" type="slidenum">
              <a:rPr lang="nl-BE" smtClean="0"/>
              <a:pPr/>
              <a:t>‹#›</a:t>
            </a:fld>
            <a:endParaRPr lang="nl-BE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6165304"/>
            <a:ext cx="1187624" cy="45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DD7DB-5529-4F53-BB91-23619E7D7F1A}" type="datetimeFigureOut">
              <a:rPr lang="nl-BE" smtClean="0"/>
              <a:pPr/>
              <a:t>30/09/2013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6EF99-6516-4E0F-9C45-1428AA5A649B}" type="slidenum">
              <a:rPr lang="nl-BE" smtClean="0"/>
              <a:pPr/>
              <a:t>‹#›</a:t>
            </a:fld>
            <a:endParaRPr lang="nl-BE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6165304"/>
            <a:ext cx="1187624" cy="45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DD7DB-5529-4F53-BB91-23619E7D7F1A}" type="datetimeFigureOut">
              <a:rPr lang="nl-BE" smtClean="0"/>
              <a:pPr/>
              <a:t>30/09/2013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6EF99-6516-4E0F-9C45-1428AA5A649B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DD7DB-5529-4F53-BB91-23619E7D7F1A}" type="datetimeFigureOut">
              <a:rPr lang="nl-BE" smtClean="0"/>
              <a:pPr/>
              <a:t>30/09/2013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6EF99-6516-4E0F-9C45-1428AA5A649B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DD7DB-5529-4F53-BB91-23619E7D7F1A}" type="datetimeFigureOut">
              <a:rPr lang="nl-BE" smtClean="0"/>
              <a:pPr/>
              <a:t>30/09/2013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6EF99-6516-4E0F-9C45-1428AA5A649B}" type="slidenum">
              <a:rPr lang="nl-BE" smtClean="0"/>
              <a:pPr/>
              <a:t>‹#›</a:t>
            </a:fld>
            <a:endParaRPr lang="nl-BE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6165304"/>
            <a:ext cx="1187624" cy="45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DD7DB-5529-4F53-BB91-23619E7D7F1A}" type="datetimeFigureOut">
              <a:rPr lang="nl-BE" smtClean="0"/>
              <a:pPr/>
              <a:t>30/09/2013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6EF99-6516-4E0F-9C45-1428AA5A649B}" type="slidenum">
              <a:rPr lang="nl-BE" smtClean="0"/>
              <a:pPr/>
              <a:t>‹#›</a:t>
            </a:fld>
            <a:endParaRPr lang="nl-BE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6165304"/>
            <a:ext cx="1187624" cy="45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DD7DB-5529-4F53-BB91-23619E7D7F1A}" type="datetimeFigureOut">
              <a:rPr lang="nl-BE" smtClean="0"/>
              <a:pPr/>
              <a:t>30/09/2013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6EF99-6516-4E0F-9C45-1428AA5A649B}" type="slidenum">
              <a:rPr lang="nl-BE" smtClean="0"/>
              <a:pPr/>
              <a:t>‹#›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77072"/>
            <a:ext cx="6400800" cy="1752600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r>
              <a:rPr lang="nl-BE" b="1" dirty="0" smtClean="0">
                <a:latin typeface="Bookman Old Style" pitchFamily="18" charset="0"/>
              </a:rPr>
              <a:t>For us-By us</a:t>
            </a:r>
            <a:endParaRPr lang="nl-BE" b="1" dirty="0">
              <a:latin typeface="Bookman Old Style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5" y="548680"/>
            <a:ext cx="8386809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:\Users\plh34975\Pictures\Roma\Regional Committee for Europe RC62 - Health 2020 documentation\IMG_8640.JPG"/>
          <p:cNvPicPr>
            <a:picLocks noChangeAspect="1" noChangeArrowheads="1"/>
          </p:cNvPicPr>
          <p:nvPr/>
        </p:nvPicPr>
        <p:blipFill>
          <a:blip r:embed="rId2" cstate="print">
            <a:lum bright="45000"/>
          </a:blip>
          <a:srcRect/>
          <a:stretch>
            <a:fillRect/>
          </a:stretch>
        </p:blipFill>
        <p:spPr bwMode="auto">
          <a:xfrm>
            <a:off x="0" y="-171400"/>
            <a:ext cx="10544100" cy="7029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5400" b="1" dirty="0" smtClean="0">
                <a:solidFill>
                  <a:schemeClr val="accent2">
                    <a:lumMod val="75000"/>
                  </a:schemeClr>
                </a:solidFill>
                <a:latin typeface="Bradley Hand ITC" pitchFamily="66" charset="0"/>
              </a:rPr>
              <a:t>What have we achieved?</a:t>
            </a:r>
            <a:endParaRPr lang="nl-BE" sz="5400" b="1" dirty="0">
              <a:solidFill>
                <a:schemeClr val="accent2">
                  <a:lumMod val="75000"/>
                </a:schemeClr>
              </a:solidFill>
              <a:latin typeface="Bradley Hand ITC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nl-BE" sz="3600" b="1" dirty="0" smtClean="0">
                <a:latin typeface="Bradley Hand ITC" pitchFamily="66" charset="0"/>
                <a:ea typeface="+mj-ea"/>
                <a:cs typeface="+mj-cs"/>
              </a:rPr>
              <a:t>Inspiration!</a:t>
            </a:r>
            <a:r>
              <a:rPr lang="en-GB" sz="3600" b="1" dirty="0" smtClean="0">
                <a:latin typeface="Bradley Hand ITC" pitchFamily="66" charset="0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GB" sz="3600" b="1" dirty="0" smtClean="0">
                <a:latin typeface="Bradley Hand ITC" pitchFamily="66" charset="0"/>
                <a:ea typeface="+mj-ea"/>
                <a:cs typeface="+mj-cs"/>
              </a:rPr>
              <a:t>trained &gt; 90 health mediators </a:t>
            </a:r>
          </a:p>
          <a:p>
            <a:pPr>
              <a:lnSpc>
                <a:spcPct val="90000"/>
              </a:lnSpc>
            </a:pPr>
            <a:r>
              <a:rPr lang="en-GB" sz="3600" b="1" dirty="0" smtClean="0">
                <a:latin typeface="Bradley Hand ITC" pitchFamily="66" charset="0"/>
                <a:ea typeface="+mj-ea"/>
                <a:cs typeface="+mj-cs"/>
              </a:rPr>
              <a:t>and catalysed employment 4 many more </a:t>
            </a:r>
          </a:p>
          <a:p>
            <a:pPr>
              <a:lnSpc>
                <a:spcPct val="90000"/>
              </a:lnSpc>
            </a:pPr>
            <a:r>
              <a:rPr lang="en-GB" sz="48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  <a:ea typeface="+mj-ea"/>
                <a:cs typeface="+mj-cs"/>
              </a:rPr>
              <a:t>Benefitted nearly 150,000 children living across 115 Roma settlements</a:t>
            </a:r>
          </a:p>
          <a:p>
            <a:endParaRPr lang="en-GB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en-GB" sz="5400" b="1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GB" sz="6500" b="1" dirty="0" smtClean="0">
                <a:solidFill>
                  <a:schemeClr val="accent2">
                    <a:lumMod val="75000"/>
                  </a:schemeClr>
                </a:solidFill>
                <a:latin typeface="Bradley Hand ITC" pitchFamily="66" charset="0"/>
                <a:ea typeface="+mj-ea"/>
                <a:cs typeface="+mj-cs"/>
              </a:rPr>
              <a:t>And passionate 4 many-many-more....</a:t>
            </a:r>
            <a:endParaRPr lang="nl-BE" sz="6500" b="1" dirty="0" smtClean="0">
              <a:solidFill>
                <a:schemeClr val="accent2">
                  <a:lumMod val="75000"/>
                </a:schemeClr>
              </a:solidFill>
              <a:latin typeface="Bradley Hand ITC" pitchFamily="66" charset="0"/>
              <a:ea typeface="+mj-ea"/>
              <a:cs typeface="+mj-cs"/>
            </a:endParaRPr>
          </a:p>
          <a:p>
            <a:endParaRPr lang="nl-BE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6864" y="6138497"/>
            <a:ext cx="1187624" cy="45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lh34975\Pictures\Roma\Regional Committee for Europe RC62 - Health 2020 documentation\IMG_8595_2.jpg"/>
          <p:cNvPicPr>
            <a:picLocks noChangeAspect="1" noChangeArrowheads="1"/>
          </p:cNvPicPr>
          <p:nvPr/>
        </p:nvPicPr>
        <p:blipFill>
          <a:blip r:embed="rId2" cstate="print">
            <a:lum bright="41000" contrast="24000"/>
          </a:blip>
          <a:srcRect/>
          <a:stretch>
            <a:fillRect/>
          </a:stretch>
        </p:blipFill>
        <p:spPr bwMode="auto">
          <a:xfrm>
            <a:off x="-937120" y="-5644008"/>
            <a:ext cx="10081120" cy="151216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5400" b="1" dirty="0" smtClean="0">
                <a:solidFill>
                  <a:schemeClr val="accent2">
                    <a:lumMod val="75000"/>
                  </a:schemeClr>
                </a:solidFill>
                <a:latin typeface="Bradley Hand ITC" pitchFamily="66" charset="0"/>
              </a:rPr>
              <a:t>What´s next?</a:t>
            </a:r>
            <a:endParaRPr lang="nl-BE" sz="5400" b="1" dirty="0">
              <a:solidFill>
                <a:schemeClr val="accent2">
                  <a:lumMod val="75000"/>
                </a:schemeClr>
              </a:solidFill>
              <a:latin typeface="Bradley Hand ITC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12776"/>
            <a:ext cx="8964488" cy="518457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nl-BE" sz="5400" b="1" dirty="0" smtClean="0">
                <a:latin typeface="Bradley Hand ITC" pitchFamily="66" charset="0"/>
                <a:ea typeface="+mj-ea"/>
                <a:cs typeface="+mj-cs"/>
              </a:rPr>
              <a:t>Reach more children</a:t>
            </a:r>
          </a:p>
          <a:p>
            <a:pPr>
              <a:lnSpc>
                <a:spcPct val="80000"/>
              </a:lnSpc>
            </a:pPr>
            <a:r>
              <a:rPr lang="nl-BE" sz="5400" b="1" dirty="0" smtClean="0">
                <a:latin typeface="Bradley Hand ITC" pitchFamily="66" charset="0"/>
                <a:ea typeface="+mj-ea"/>
                <a:cs typeface="+mj-cs"/>
              </a:rPr>
              <a:t>Further embed structurally</a:t>
            </a:r>
          </a:p>
          <a:p>
            <a:pPr>
              <a:lnSpc>
                <a:spcPct val="80000"/>
              </a:lnSpc>
            </a:pPr>
            <a:r>
              <a:rPr lang="nl-BE" sz="5400" b="1" dirty="0" smtClean="0">
                <a:latin typeface="Bradley Hand ITC" pitchFamily="66" charset="0"/>
                <a:ea typeface="+mj-ea"/>
                <a:cs typeface="+mj-cs"/>
              </a:rPr>
              <a:t>Secure sustainable Funding</a:t>
            </a:r>
          </a:p>
          <a:p>
            <a:pPr>
              <a:lnSpc>
                <a:spcPct val="80000"/>
              </a:lnSpc>
            </a:pPr>
            <a:r>
              <a:rPr lang="nl-BE" sz="5400" b="1" dirty="0" smtClean="0">
                <a:latin typeface="Bradley Hand ITC" pitchFamily="66" charset="0"/>
                <a:ea typeface="+mj-ea"/>
                <a:cs typeface="+mj-cs"/>
              </a:rPr>
              <a:t>Share learnings broader</a:t>
            </a:r>
          </a:p>
          <a:p>
            <a:pPr>
              <a:lnSpc>
                <a:spcPct val="80000"/>
              </a:lnSpc>
            </a:pPr>
            <a:r>
              <a:rPr lang="nl-BE" sz="5400" b="1" dirty="0" smtClean="0">
                <a:latin typeface="Bradley Hand ITC" pitchFamily="66" charset="0"/>
                <a:ea typeface="+mj-ea"/>
                <a:cs typeface="+mj-cs"/>
              </a:rPr>
              <a:t>Inspire others</a:t>
            </a:r>
            <a:endParaRPr lang="nl-BE" sz="5400" b="1" dirty="0">
              <a:latin typeface="Bradley Hand ITC" pitchFamily="66" charset="0"/>
              <a:ea typeface="+mj-ea"/>
              <a:cs typeface="+mj-cs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6237312"/>
            <a:ext cx="1187624" cy="45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lh34975\AppData\Local\Microsoft\Windows\Temporary Internet Files\Content.Outlook\TRCWU03C\TFB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8818" y="1052736"/>
            <a:ext cx="9172818" cy="5157192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nl-BE" sz="5400" b="1" dirty="0" smtClean="0">
                <a:solidFill>
                  <a:schemeClr val="accent2">
                    <a:lumMod val="75000"/>
                  </a:schemeClr>
                </a:solidFill>
                <a:latin typeface="Bradley Hand ITC" pitchFamily="66" charset="0"/>
              </a:rPr>
              <a:t>Share!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C:\Users\plh34975\Pictures\Roma\Regional Committee for Europe RC62 - Health 2020 documentation\IMG_8560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2547664"/>
            <a:ext cx="13285984" cy="19928976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-190872" y="3726160"/>
            <a:ext cx="11315600" cy="1143000"/>
          </a:xfrm>
        </p:spPr>
        <p:txBody>
          <a:bodyPr>
            <a:noAutofit/>
          </a:bodyPr>
          <a:lstStyle/>
          <a:p>
            <a:r>
              <a:rPr lang="nl-BE" sz="6600" b="1" dirty="0" smtClean="0">
                <a:solidFill>
                  <a:schemeClr val="bg1"/>
                </a:solidFill>
                <a:latin typeface="Bradley Hand ITC" pitchFamily="66" charset="0"/>
              </a:rPr>
              <a:t>JOSEF has his ideas....  </a:t>
            </a:r>
            <a:br>
              <a:rPr lang="nl-BE" sz="6600" b="1" dirty="0" smtClean="0">
                <a:solidFill>
                  <a:schemeClr val="bg1"/>
                </a:solidFill>
                <a:latin typeface="Bradley Hand ITC" pitchFamily="66" charset="0"/>
              </a:rPr>
            </a:br>
            <a:r>
              <a:rPr lang="nl-BE" sz="6600" b="1" dirty="0" smtClean="0">
                <a:solidFill>
                  <a:schemeClr val="bg1"/>
                </a:solidFill>
                <a:latin typeface="Bradley Hand ITC" pitchFamily="66" charset="0"/>
              </a:rPr>
              <a:t>And i will help...</a:t>
            </a:r>
            <a:br>
              <a:rPr lang="nl-BE" sz="6600" b="1" dirty="0" smtClean="0">
                <a:solidFill>
                  <a:schemeClr val="bg1"/>
                </a:solidFill>
                <a:latin typeface="Bradley Hand ITC" pitchFamily="66" charset="0"/>
              </a:rPr>
            </a:br>
            <a:r>
              <a:rPr lang="nl-BE" sz="6600" b="1" dirty="0" smtClean="0">
                <a:solidFill>
                  <a:schemeClr val="bg1"/>
                </a:solidFill>
                <a:latin typeface="Bradley Hand ITC" pitchFamily="66" charset="0"/>
              </a:rPr>
              <a:t>And you?</a:t>
            </a:r>
            <a:endParaRPr lang="nl-BE" sz="6600" b="1" dirty="0">
              <a:solidFill>
                <a:schemeClr val="bg1"/>
              </a:solidFill>
              <a:latin typeface="Bradley Hand ITC" pitchFamily="66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6864" y="6237312"/>
            <a:ext cx="1187624" cy="45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lh34975\Pictures\Roma\Regional Committee for Europe RC62 - Health 2020 documentation\IMG_85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64704" y="-819472"/>
            <a:ext cx="11516208" cy="767747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nl-BE" sz="7200" b="1" dirty="0" smtClean="0">
                <a:solidFill>
                  <a:schemeClr val="bg1"/>
                </a:solidFill>
                <a:latin typeface="Bradley Hand ITC" pitchFamily="66" charset="0"/>
              </a:rPr>
              <a:t>THANK YOU !,</a:t>
            </a:r>
            <a:br>
              <a:rPr lang="nl-BE" sz="7200" b="1" dirty="0" smtClean="0">
                <a:solidFill>
                  <a:schemeClr val="bg1"/>
                </a:solidFill>
                <a:latin typeface="Bradley Hand ITC" pitchFamily="66" charset="0"/>
              </a:rPr>
            </a:br>
            <a:r>
              <a:rPr lang="nl-BE" sz="7200" b="1" dirty="0" smtClean="0">
                <a:solidFill>
                  <a:schemeClr val="bg1"/>
                </a:solidFill>
                <a:latin typeface="Bradley Hand ITC" pitchFamily="66" charset="0"/>
              </a:rPr>
              <a:t>4 being YOU...</a:t>
            </a:r>
            <a:endParaRPr lang="nl-BE" sz="7200" b="1" dirty="0">
              <a:solidFill>
                <a:schemeClr val="bg1"/>
              </a:solidFill>
              <a:latin typeface="Bradley Hand ITC" pitchFamily="66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165304"/>
            <a:ext cx="1187624" cy="45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plh34975\Pictures\Roma\Regional Committee for Europe RC62 - Health 2020 documentation\IMG_8577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43509" y="-171401"/>
            <a:ext cx="10544102" cy="7029401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6864" y="6237312"/>
            <a:ext cx="1187624" cy="45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0481" name="Picture 1" descr="C:\Users\plh34975\Pictures\Roma\Regional Committee for Europe RC62 - Health 2020 documentation\IMG_8560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505056" cy="14257584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6864" y="6237312"/>
            <a:ext cx="1187624" cy="45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lh34975\Pictures\Roma\Regional Committee for Europe RC62 - Health 2020 documentation\IMG_19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0" y="-27385"/>
            <a:ext cx="10400084" cy="6961074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872" y="6309320"/>
            <a:ext cx="1187624" cy="45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lh34975\Pictures\Roma\Regional Committee for Europe RC62 - Health 2020 documentation\IMG_19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0568" y="0"/>
            <a:ext cx="10369152" cy="6912768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6309320"/>
            <a:ext cx="1187624" cy="45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plh34975\Pictures\Roma\Regional Committee for Europe RC62 - Health 2020 documentation\IMG_2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8208" y="-648072"/>
            <a:ext cx="5166320" cy="774948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37312"/>
            <a:ext cx="1187624" cy="45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plh34975\Pictures\Roma\Regional Committee for Europe RC62 - Health 2020 documentation\IMG_19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188640" y="-1395536"/>
            <a:ext cx="5904656" cy="9289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 descr="http://www.togetherforbetterhealth.eu/sites/default/files/styles/slide/public/bg_slide_0.jpg?itok=lvL26NLx"/>
          <p:cNvPicPr>
            <a:picLocks noChangeAspect="1" noChangeArrowheads="1"/>
          </p:cNvPicPr>
          <p:nvPr/>
        </p:nvPicPr>
        <p:blipFill>
          <a:blip r:embed="rId2" cstate="print">
            <a:lum bright="68000"/>
          </a:blip>
          <a:srcRect/>
          <a:stretch>
            <a:fillRect/>
          </a:stretch>
        </p:blipFill>
        <p:spPr bwMode="auto">
          <a:xfrm>
            <a:off x="-1" y="4848224"/>
            <a:ext cx="9144001" cy="2009776"/>
          </a:xfrm>
          <a:prstGeom prst="rect">
            <a:avLst/>
          </a:prstGeom>
          <a:noFill/>
        </p:spPr>
      </p:pic>
      <p:pic>
        <p:nvPicPr>
          <p:cNvPr id="7175" name="Picture 7" descr="http://www.togetherforbetterhealth.eu/sites/default/files/styles/slide/public/hu_slide_0.jpg?itok=Dnnj4ke_"/>
          <p:cNvPicPr>
            <a:picLocks noChangeAspect="1" noChangeArrowheads="1"/>
          </p:cNvPicPr>
          <p:nvPr/>
        </p:nvPicPr>
        <p:blipFill>
          <a:blip r:embed="rId3" cstate="print">
            <a:lum bright="68000"/>
          </a:blip>
          <a:srcRect/>
          <a:stretch>
            <a:fillRect/>
          </a:stretch>
        </p:blipFill>
        <p:spPr bwMode="auto">
          <a:xfrm>
            <a:off x="7173" y="3429000"/>
            <a:ext cx="9173339" cy="2016224"/>
          </a:xfrm>
          <a:prstGeom prst="rect">
            <a:avLst/>
          </a:prstGeom>
          <a:noFill/>
        </p:spPr>
      </p:pic>
      <p:pic>
        <p:nvPicPr>
          <p:cNvPr id="7173" name="Picture 5" descr="http://www.togetherforbetterhealth.eu/sites/default/files/styles/slide/public/ro_slide_0.jpg?itok=fY1GHq38"/>
          <p:cNvPicPr>
            <a:picLocks noChangeAspect="1" noChangeArrowheads="1"/>
          </p:cNvPicPr>
          <p:nvPr/>
        </p:nvPicPr>
        <p:blipFill>
          <a:blip r:embed="rId4" cstate="print">
            <a:lum bright="68000"/>
          </a:blip>
          <a:srcRect/>
          <a:stretch>
            <a:fillRect/>
          </a:stretch>
        </p:blipFill>
        <p:spPr bwMode="auto">
          <a:xfrm>
            <a:off x="-1" y="1700808"/>
            <a:ext cx="9173337" cy="2016224"/>
          </a:xfrm>
          <a:prstGeom prst="rect">
            <a:avLst/>
          </a:prstGeom>
          <a:noFill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lum bright="68000"/>
          </a:blip>
          <a:srcRect/>
          <a:stretch>
            <a:fillRect/>
          </a:stretch>
        </p:blipFill>
        <p:spPr bwMode="auto">
          <a:xfrm>
            <a:off x="0" y="-27384"/>
            <a:ext cx="91440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5400" b="1" dirty="0" smtClean="0">
                <a:solidFill>
                  <a:schemeClr val="accent2">
                    <a:lumMod val="75000"/>
                  </a:schemeClr>
                </a:solidFill>
                <a:latin typeface="Bradley Hand ITC" pitchFamily="66" charset="0"/>
              </a:rPr>
              <a:t>Together 4 Better Health</a:t>
            </a:r>
            <a:endParaRPr lang="nl-BE" sz="5400" b="1" dirty="0">
              <a:solidFill>
                <a:schemeClr val="accent2">
                  <a:lumMod val="75000"/>
                </a:schemeClr>
              </a:solidFill>
              <a:latin typeface="Bradley Hand ITC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608312"/>
            <a:ext cx="8892480" cy="3124944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en-US" sz="3600" b="1" dirty="0" smtClean="0">
                <a:latin typeface="Bradley Hand ITC" pitchFamily="66" charset="0"/>
                <a:ea typeface="+mj-ea"/>
                <a:cs typeface="+mj-cs"/>
              </a:rPr>
              <a:t>BG: National Network of Health Mediators</a:t>
            </a:r>
          </a:p>
          <a:p>
            <a:pPr>
              <a:spcBef>
                <a:spcPct val="0"/>
              </a:spcBef>
            </a:pPr>
            <a:r>
              <a:rPr lang="en-US" sz="3600" b="1" dirty="0" smtClean="0">
                <a:latin typeface="Bradley Hand ITC" pitchFamily="66" charset="0"/>
                <a:ea typeface="+mj-ea"/>
                <a:cs typeface="+mj-cs"/>
              </a:rPr>
              <a:t>HU: Partners Hungary </a:t>
            </a:r>
          </a:p>
          <a:p>
            <a:pPr>
              <a:spcBef>
                <a:spcPct val="0"/>
              </a:spcBef>
            </a:pPr>
            <a:r>
              <a:rPr lang="en-US" sz="3600" b="1" dirty="0" smtClean="0">
                <a:latin typeface="Bradley Hand ITC" pitchFamily="66" charset="0"/>
                <a:ea typeface="+mj-ea"/>
                <a:cs typeface="+mj-cs"/>
              </a:rPr>
              <a:t>RO: OvidiuRo Association </a:t>
            </a:r>
          </a:p>
          <a:p>
            <a:pPr>
              <a:spcBef>
                <a:spcPct val="0"/>
              </a:spcBef>
            </a:pPr>
            <a:r>
              <a:rPr lang="en-US" sz="3600" b="1" dirty="0" smtClean="0">
                <a:latin typeface="Bradley Hand ITC" pitchFamily="66" charset="0"/>
                <a:ea typeface="+mj-ea"/>
                <a:cs typeface="+mj-cs"/>
              </a:rPr>
              <a:t>SK: Association for Culture, Education and Communication 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309320"/>
            <a:ext cx="1187624" cy="45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C:\Users\plh34975\AppData\Local\Microsoft\Windows\Temporary Internet Files\Content.Outlook\TRCWU03C\Slovakia.jpg"/>
          <p:cNvPicPr>
            <a:picLocks noChangeAspect="1" noChangeArrowheads="1"/>
          </p:cNvPicPr>
          <p:nvPr/>
        </p:nvPicPr>
        <p:blipFill>
          <a:blip r:embed="rId2" cstate="print">
            <a:lum bright="61000" contrast="-29000"/>
          </a:blip>
          <a:srcRect/>
          <a:stretch>
            <a:fillRect/>
          </a:stretch>
        </p:blipFill>
        <p:spPr bwMode="auto">
          <a:xfrm>
            <a:off x="0" y="-4131840"/>
            <a:ext cx="9540552" cy="1272073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928992" cy="1143000"/>
          </a:xfrm>
        </p:spPr>
        <p:txBody>
          <a:bodyPr>
            <a:noAutofit/>
          </a:bodyPr>
          <a:lstStyle/>
          <a:p>
            <a:r>
              <a:rPr lang="nl-BE" sz="4000" b="1" dirty="0" smtClean="0">
                <a:solidFill>
                  <a:schemeClr val="accent2">
                    <a:lumMod val="75000"/>
                  </a:schemeClr>
                </a:solidFill>
                <a:latin typeface="Bradley Hand ITC" pitchFamily="66" charset="0"/>
              </a:rPr>
              <a:t>What do we want to achieve?</a:t>
            </a:r>
            <a:br>
              <a:rPr lang="nl-BE" sz="4000" b="1" dirty="0" smtClean="0">
                <a:solidFill>
                  <a:schemeClr val="accent2">
                    <a:lumMod val="75000"/>
                  </a:schemeClr>
                </a:solidFill>
                <a:latin typeface="Bradley Hand ITC" pitchFamily="66" charset="0"/>
              </a:rPr>
            </a:br>
            <a:r>
              <a:rPr lang="nl-BE" sz="40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Improving the health of Roma Children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nl-BE" sz="3600" b="1" dirty="0" smtClean="0">
                <a:solidFill>
                  <a:schemeClr val="accent2">
                    <a:lumMod val="75000"/>
                  </a:schemeClr>
                </a:solidFill>
                <a:latin typeface="Bradley Hand ITC" pitchFamily="66" charset="0"/>
                <a:ea typeface="+mj-ea"/>
                <a:cs typeface="+mj-cs"/>
              </a:rPr>
              <a:t>SHARE and LEARN together: </a:t>
            </a:r>
          </a:p>
          <a:p>
            <a:r>
              <a:rPr lang="nl-BE" b="1" dirty="0" smtClean="0">
                <a:latin typeface="Bradley Hand ITC" pitchFamily="66" charset="0"/>
                <a:ea typeface="+mj-ea"/>
                <a:cs typeface="+mj-cs"/>
              </a:rPr>
              <a:t>Best practices in improving (access to) health for Roma children and direct support to Roma Health Mediators </a:t>
            </a:r>
          </a:p>
          <a:p>
            <a:r>
              <a:rPr lang="nl-BE" b="1" dirty="0" smtClean="0">
                <a:latin typeface="Bradley Hand ITC" pitchFamily="66" charset="0"/>
                <a:ea typeface="+mj-ea"/>
                <a:cs typeface="+mj-cs"/>
              </a:rPr>
              <a:t>Embed and improve the role of Roma Health Mediators in national legislation and structures</a:t>
            </a:r>
          </a:p>
          <a:p>
            <a:r>
              <a:rPr lang="nl-BE" b="1" dirty="0" smtClean="0">
                <a:latin typeface="Bradley Hand ITC" pitchFamily="66" charset="0"/>
                <a:ea typeface="+mj-ea"/>
                <a:cs typeface="+mj-cs"/>
              </a:rPr>
              <a:t>Secure sustainable funding, National &amp; EU</a:t>
            </a:r>
          </a:p>
          <a:p>
            <a:endParaRPr lang="nl-BE" b="1" dirty="0">
              <a:latin typeface="Bradley Hand ITC" pitchFamily="66" charset="0"/>
              <a:ea typeface="+mj-ea"/>
              <a:cs typeface="+mj-cs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309320"/>
            <a:ext cx="1187624" cy="45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C:\Users\plh34975\AppData\Local\Microsoft\Windows\Temporary Internet Files\Content.Outlook\TRCWU03C\Romania.jpg"/>
          <p:cNvPicPr>
            <a:picLocks noChangeAspect="1" noChangeArrowheads="1"/>
          </p:cNvPicPr>
          <p:nvPr/>
        </p:nvPicPr>
        <p:blipFill>
          <a:blip r:embed="rId2" cstate="print">
            <a:lum bright="67000" contrast="-62000"/>
          </a:blip>
          <a:srcRect/>
          <a:stretch>
            <a:fillRect/>
          </a:stretch>
        </p:blipFill>
        <p:spPr bwMode="auto">
          <a:xfrm>
            <a:off x="0" y="-3627784"/>
            <a:ext cx="9144000" cy="12192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nl-BE" b="1" dirty="0" smtClean="0">
                <a:solidFill>
                  <a:schemeClr val="accent2">
                    <a:lumMod val="75000"/>
                  </a:schemeClr>
                </a:solidFill>
                <a:latin typeface="Bradley Hand ITC" pitchFamily="66" charset="0"/>
              </a:rPr>
              <a:t>How do we work?</a:t>
            </a:r>
            <a:br>
              <a:rPr lang="nl-BE" b="1" dirty="0" smtClean="0">
                <a:solidFill>
                  <a:schemeClr val="accent2">
                    <a:lumMod val="75000"/>
                  </a:schemeClr>
                </a:solidFill>
                <a:latin typeface="Bradley Hand ITC" pitchFamily="66" charset="0"/>
              </a:rPr>
            </a:br>
            <a:r>
              <a:rPr lang="nl-BE" sz="2600" b="1" dirty="0" smtClean="0">
                <a:latin typeface="Bradley Hand ITC" pitchFamily="66" charset="0"/>
              </a:rPr>
              <a:t>........</a:t>
            </a:r>
            <a:r>
              <a:rPr lang="nl-BE" sz="4000" b="1" i="1" u="sng" dirty="0" smtClean="0">
                <a:solidFill>
                  <a:schemeClr val="accent2">
                    <a:lumMod val="75000"/>
                  </a:schemeClr>
                </a:solidFill>
                <a:latin typeface="Bradley Hand ITC" pitchFamily="66" charset="0"/>
              </a:rPr>
              <a:t>Together!</a:t>
            </a:r>
            <a:endParaRPr lang="nl-BE" sz="4000" b="1" i="1" u="sng" dirty="0">
              <a:solidFill>
                <a:schemeClr val="accent2">
                  <a:lumMod val="75000"/>
                </a:schemeClr>
              </a:solidFill>
              <a:latin typeface="Bradley Hand ITC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>
            <a:normAutofit fontScale="62500" lnSpcReduction="20000"/>
          </a:bodyPr>
          <a:lstStyle/>
          <a:p>
            <a:r>
              <a:rPr lang="nl-BE" sz="4200" b="1" dirty="0" smtClean="0">
                <a:latin typeface="Bradley Hand ITC" pitchFamily="66" charset="0"/>
                <a:ea typeface="+mj-ea"/>
                <a:cs typeface="+mj-cs"/>
              </a:rPr>
              <a:t>4 times a year, 1x in person, 3x Video conferencing</a:t>
            </a:r>
          </a:p>
          <a:p>
            <a:r>
              <a:rPr lang="nl-BE" sz="4200" b="1" dirty="0" smtClean="0">
                <a:latin typeface="Bradley Hand ITC" pitchFamily="66" charset="0"/>
                <a:ea typeface="+mj-ea"/>
                <a:cs typeface="+mj-cs"/>
              </a:rPr>
              <a:t>Rotating Chair NGO´s</a:t>
            </a:r>
          </a:p>
          <a:p>
            <a:r>
              <a:rPr lang="nl-BE" sz="4200" b="1" dirty="0" smtClean="0">
                <a:latin typeface="Bradley Hand ITC" pitchFamily="66" charset="0"/>
                <a:ea typeface="+mj-ea"/>
                <a:cs typeface="+mj-cs"/>
              </a:rPr>
              <a:t>Pulse Volunteer</a:t>
            </a:r>
          </a:p>
          <a:p>
            <a:r>
              <a:rPr lang="en-US" sz="4200" b="1" dirty="0" smtClean="0">
                <a:latin typeface="Bradley Hand ITC" pitchFamily="66" charset="0"/>
                <a:ea typeface="+mj-ea"/>
                <a:cs typeface="+mj-cs"/>
              </a:rPr>
              <a:t>Supported by the European Public Health Alliance, </a:t>
            </a:r>
          </a:p>
          <a:p>
            <a:r>
              <a:rPr lang="en-US" sz="4200" b="1" dirty="0" smtClean="0">
                <a:latin typeface="Bradley Hand ITC" pitchFamily="66" charset="0"/>
                <a:ea typeface="+mj-ea"/>
                <a:cs typeface="+mj-cs"/>
              </a:rPr>
              <a:t>Supported by individual experts </a:t>
            </a:r>
          </a:p>
          <a:p>
            <a:r>
              <a:rPr lang="en-US" sz="4200" b="1" dirty="0" smtClean="0">
                <a:latin typeface="Bradley Hand ITC" pitchFamily="66" charset="0"/>
                <a:ea typeface="+mj-ea"/>
                <a:cs typeface="+mj-cs"/>
              </a:rPr>
              <a:t>Supported by GSK-passionate-colleagues </a:t>
            </a:r>
            <a:endParaRPr lang="nl-BE" sz="4200" b="1" dirty="0" smtClean="0">
              <a:latin typeface="Bradley Hand ITC" pitchFamily="66" charset="0"/>
              <a:ea typeface="+mj-ea"/>
              <a:cs typeface="+mj-cs"/>
            </a:endParaRPr>
          </a:p>
          <a:p>
            <a:r>
              <a:rPr lang="nl-BE" sz="4200" b="1" dirty="0" smtClean="0">
                <a:latin typeface="Bradley Hand ITC" pitchFamily="66" charset="0"/>
                <a:ea typeface="+mj-ea"/>
                <a:cs typeface="+mj-cs"/>
              </a:rPr>
              <a:t>Expert and structural support</a:t>
            </a:r>
          </a:p>
          <a:p>
            <a:r>
              <a:rPr lang="nl-BE" sz="4200" b="1" dirty="0" smtClean="0">
                <a:latin typeface="Bradley Hand ITC" pitchFamily="66" charset="0"/>
                <a:ea typeface="+mj-ea"/>
                <a:cs typeface="+mj-cs"/>
              </a:rPr>
              <a:t>Meeting set up</a:t>
            </a:r>
          </a:p>
          <a:p>
            <a:pPr marL="742950" lvl="2" indent="-342900"/>
            <a:r>
              <a:rPr lang="nl-BE" sz="3800" b="1" dirty="0" smtClean="0">
                <a:latin typeface="Bradley Hand ITC" pitchFamily="66" charset="0"/>
                <a:ea typeface="+mj-ea"/>
                <a:cs typeface="+mj-cs"/>
              </a:rPr>
              <a:t>Share and learn</a:t>
            </a:r>
          </a:p>
          <a:p>
            <a:pPr marL="742950" lvl="2" indent="-342900"/>
            <a:r>
              <a:rPr lang="nl-BE" sz="3800" b="1" dirty="0" smtClean="0">
                <a:latin typeface="Bradley Hand ITC" pitchFamily="66" charset="0"/>
                <a:ea typeface="+mj-ea"/>
                <a:cs typeface="+mj-cs"/>
              </a:rPr>
              <a:t>Structure</a:t>
            </a:r>
          </a:p>
          <a:p>
            <a:pPr marL="742950" lvl="2" indent="-342900"/>
            <a:r>
              <a:rPr lang="nl-BE" sz="3800" b="1" dirty="0" smtClean="0">
                <a:latin typeface="Bradley Hand ITC" pitchFamily="66" charset="0"/>
                <a:ea typeface="+mj-ea"/>
                <a:cs typeface="+mj-cs"/>
              </a:rPr>
              <a:t>Financing</a:t>
            </a:r>
          </a:p>
          <a:p>
            <a:endParaRPr lang="nl-BE" sz="4200" b="1" dirty="0" smtClean="0">
              <a:latin typeface="Bradley Hand ITC" pitchFamily="66" charset="0"/>
              <a:ea typeface="+mj-ea"/>
              <a:cs typeface="+mj-cs"/>
            </a:endParaRPr>
          </a:p>
          <a:p>
            <a:endParaRPr lang="nl-BE" b="1" dirty="0" smtClean="0"/>
          </a:p>
          <a:p>
            <a:endParaRPr lang="nl-BE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6237312"/>
            <a:ext cx="1187624" cy="45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</TotalTime>
  <Words>194</Words>
  <Application>Microsoft Office PowerPoint</Application>
  <PresentationFormat>On-screen Show (4:3)</PresentationFormat>
  <Paragraphs>48</Paragraphs>
  <Slides>14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Together 4 Better Health</vt:lpstr>
      <vt:lpstr>What do we want to achieve? Improving the health of Roma Children</vt:lpstr>
      <vt:lpstr>How do we work? ........Together!</vt:lpstr>
      <vt:lpstr>What have we achieved?</vt:lpstr>
      <vt:lpstr>What´s next?</vt:lpstr>
      <vt:lpstr>Share!</vt:lpstr>
      <vt:lpstr>JOSEF has his ideas....   And i will help... And you?</vt:lpstr>
      <vt:lpstr>THANK YOU !, 4 being YOU...</vt:lpstr>
    </vt:vector>
  </TitlesOfParts>
  <Company>GlaxoSmithKline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Together 4 Better Health</dc:title>
  <dc:creator>plh34975</dc:creator>
  <cp:lastModifiedBy>plh34975</cp:lastModifiedBy>
  <cp:revision>50</cp:revision>
  <dcterms:created xsi:type="dcterms:W3CDTF">2013-09-24T08:51:00Z</dcterms:created>
  <dcterms:modified xsi:type="dcterms:W3CDTF">2013-09-30T07:46:28Z</dcterms:modified>
</cp:coreProperties>
</file>