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5637010" cy="882119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latin typeface="Agency FB" panose="020B0503020202020204" pitchFamily="34" charset="0"/>
              </a:rPr>
              <a:t>Branislav Ondruš</a:t>
            </a:r>
            <a:r>
              <a:rPr lang="sk-SK" sz="2400" dirty="0" smtClean="0">
                <a:latin typeface="Agency FB" panose="020B0503020202020204" pitchFamily="34" charset="0"/>
              </a:rPr>
              <a:t> </a:t>
            </a:r>
          </a:p>
          <a:p>
            <a:r>
              <a:rPr lang="sk-SK" sz="2000" dirty="0" smtClean="0">
                <a:latin typeface="Agency FB" panose="020B0503020202020204" pitchFamily="34" charset="0"/>
              </a:rPr>
              <a:t>State </a:t>
            </a:r>
            <a:r>
              <a:rPr lang="sk-SK" sz="2000" dirty="0" err="1" smtClean="0">
                <a:latin typeface="Agency FB" panose="020B0503020202020204" pitchFamily="34" charset="0"/>
              </a:rPr>
              <a:t>Secretary</a:t>
            </a:r>
            <a:endParaRPr lang="sk-SK" sz="2000" dirty="0" smtClean="0">
              <a:latin typeface="Agency FB" panose="020B0503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488832" cy="4824536"/>
          </a:xfrm>
        </p:spPr>
        <p:txBody>
          <a:bodyPr/>
          <a:lstStyle/>
          <a:p>
            <a:pPr marL="182880" indent="0">
              <a:buNone/>
            </a:pPr>
            <a:r>
              <a:rPr lang="sk-SK" dirty="0" smtClean="0"/>
              <a:t>    </a:t>
            </a:r>
            <a:r>
              <a:rPr lang="sk-SK" sz="1600" dirty="0" smtClean="0"/>
              <a:t>Ministry of Labour, Social Affairs and Family                                            	  of the Slovak Republic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National </a:t>
            </a:r>
            <a:r>
              <a:rPr lang="sk-SK" dirty="0" smtClean="0"/>
              <a:t>project</a:t>
            </a:r>
            <a:br>
              <a:rPr lang="sk-SK" dirty="0" smtClean="0"/>
            </a:br>
            <a:r>
              <a:rPr lang="sk-SK" dirty="0" smtClean="0"/>
              <a:t>Health</a:t>
            </a:r>
            <a:r>
              <a:rPr lang="en-US" dirty="0" smtClean="0"/>
              <a:t>y </a:t>
            </a:r>
            <a:r>
              <a:rPr lang="sk-SK" dirty="0" smtClean="0"/>
              <a:t>Communities</a:t>
            </a:r>
            <a:endParaRPr lang="sk-SK" sz="6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854714"/>
            <a:ext cx="720080" cy="9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01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/>
              <a:t>profitability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3764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k-SK" sz="2600" b="1" dirty="0">
                <a:solidFill>
                  <a:srgbClr val="FF0000"/>
                </a:solidFill>
              </a:rPr>
              <a:t>+ </a:t>
            </a:r>
            <a:r>
              <a:rPr lang="sk-SK" b="1" dirty="0" err="1" smtClean="0"/>
              <a:t>Connection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social</a:t>
            </a:r>
            <a:r>
              <a:rPr lang="sk-SK" b="1" dirty="0" smtClean="0"/>
              <a:t> </a:t>
            </a:r>
            <a:r>
              <a:rPr lang="sk-SK" b="1" dirty="0" err="1" smtClean="0"/>
              <a:t>care</a:t>
            </a:r>
            <a:r>
              <a:rPr lang="sk-SK" b="1" dirty="0" smtClean="0"/>
              <a:t> </a:t>
            </a:r>
            <a:r>
              <a:rPr lang="sk-SK" b="1" dirty="0" err="1" smtClean="0"/>
              <a:t>services</a:t>
            </a:r>
            <a:endParaRPr lang="sk-SK" b="1" dirty="0" smtClean="0"/>
          </a:p>
          <a:p>
            <a:pPr marL="45720" indent="0">
              <a:buNone/>
            </a:pPr>
            <a:r>
              <a:rPr lang="sk-SK" sz="2600" b="1" dirty="0">
                <a:solidFill>
                  <a:srgbClr val="FF0000"/>
                </a:solidFill>
              </a:rPr>
              <a:t>+ </a:t>
            </a:r>
            <a:r>
              <a:rPr lang="sk-SK" b="1" dirty="0" err="1" smtClean="0"/>
              <a:t>Employment</a:t>
            </a:r>
            <a:r>
              <a:rPr lang="sk-SK" dirty="0" smtClean="0"/>
              <a:t> – 215 </a:t>
            </a:r>
            <a:r>
              <a:rPr lang="sk-SK" dirty="0" err="1" smtClean="0"/>
              <a:t>assistants</a:t>
            </a:r>
            <a:r>
              <a:rPr lang="sk-SK" dirty="0" smtClean="0"/>
              <a:t> and </a:t>
            </a:r>
            <a:r>
              <a:rPr lang="sk-SK" dirty="0" err="1" smtClean="0"/>
              <a:t>coordinators</a:t>
            </a:r>
            <a:r>
              <a:rPr lang="sk-SK" dirty="0" smtClean="0"/>
              <a:t>                      		   in 180 </a:t>
            </a:r>
            <a:r>
              <a:rPr lang="sk-SK" dirty="0" err="1" smtClean="0"/>
              <a:t>communities</a:t>
            </a:r>
            <a:endParaRPr lang="sk-SK" dirty="0" smtClean="0"/>
          </a:p>
          <a:p>
            <a:pPr marL="45720" indent="0">
              <a:buNone/>
            </a:pPr>
            <a:r>
              <a:rPr lang="sk-SK" dirty="0"/>
              <a:t>	</a:t>
            </a:r>
            <a:r>
              <a:rPr lang="sk-SK" dirty="0" smtClean="0"/>
              <a:t>	 - 8 </a:t>
            </a:r>
            <a:r>
              <a:rPr lang="sk-SK" dirty="0" err="1" smtClean="0"/>
              <a:t>people</a:t>
            </a:r>
            <a:r>
              <a:rPr lang="sk-SK" dirty="0" smtClean="0"/>
              <a:t> in </a:t>
            </a:r>
            <a:r>
              <a:rPr lang="sk-SK" dirty="0" err="1" smtClean="0"/>
              <a:t>project</a:t>
            </a:r>
            <a:r>
              <a:rPr lang="sk-SK" dirty="0" smtClean="0"/>
              <a:t> team</a:t>
            </a:r>
          </a:p>
          <a:p>
            <a:pPr marL="45720" indent="0">
              <a:buNone/>
            </a:pPr>
            <a:r>
              <a:rPr lang="sk-SK" dirty="0"/>
              <a:t>	</a:t>
            </a:r>
            <a:r>
              <a:rPr lang="sk-SK" dirty="0" smtClean="0"/>
              <a:t>	 - new 65 </a:t>
            </a:r>
            <a:r>
              <a:rPr lang="sk-SK" dirty="0" err="1" smtClean="0"/>
              <a:t>assistants</a:t>
            </a:r>
            <a:r>
              <a:rPr lang="sk-SK" dirty="0" smtClean="0"/>
              <a:t> </a:t>
            </a:r>
            <a:r>
              <a:rPr lang="sk-SK" dirty="0" err="1" smtClean="0"/>
              <a:t>since</a:t>
            </a:r>
            <a:r>
              <a:rPr lang="sk-SK" dirty="0" smtClean="0"/>
              <a:t> </a:t>
            </a:r>
            <a:r>
              <a:rPr lang="sk-SK" dirty="0" err="1" smtClean="0"/>
              <a:t>Oktober</a:t>
            </a:r>
            <a:r>
              <a:rPr lang="sk-SK" dirty="0" smtClean="0"/>
              <a:t> 		   2015</a:t>
            </a:r>
          </a:p>
          <a:p>
            <a:pPr marL="45720" indent="0">
              <a:buNone/>
            </a:pPr>
            <a:r>
              <a:rPr lang="sk-SK" sz="2800" b="1" dirty="0">
                <a:solidFill>
                  <a:srgbClr val="FF0000"/>
                </a:solidFill>
              </a:rPr>
              <a:t>+ </a:t>
            </a:r>
            <a:r>
              <a:rPr lang="sk-SK" b="1" dirty="0" smtClean="0"/>
              <a:t>New </a:t>
            </a:r>
            <a:r>
              <a:rPr lang="sk-SK" b="1" dirty="0" err="1" smtClean="0"/>
              <a:t>education</a:t>
            </a:r>
            <a:r>
              <a:rPr lang="sk-SK" b="1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= </a:t>
            </a:r>
            <a:r>
              <a:rPr lang="sk-SK" dirty="0" err="1" smtClean="0"/>
              <a:t>higher</a:t>
            </a:r>
            <a:r>
              <a:rPr lang="sk-SK" dirty="0" smtClean="0"/>
              <a:t> </a:t>
            </a:r>
            <a:r>
              <a:rPr lang="sk-SK" dirty="0" err="1" smtClean="0"/>
              <a:t>qualified</a:t>
            </a:r>
            <a:r>
              <a:rPr lang="sk-SK" dirty="0" smtClean="0"/>
              <a:t> </a:t>
            </a:r>
            <a:r>
              <a:rPr lang="sk-SK" dirty="0" err="1" smtClean="0"/>
              <a:t>workers</a:t>
            </a:r>
            <a:endParaRPr lang="sk-SK" dirty="0" smtClean="0"/>
          </a:p>
          <a:p>
            <a:pPr marL="45720" indent="0">
              <a:buNone/>
            </a:pPr>
            <a:r>
              <a:rPr lang="sk-SK" sz="2800" b="1" dirty="0">
                <a:solidFill>
                  <a:srgbClr val="FF0000"/>
                </a:solidFill>
              </a:rPr>
              <a:t>+ </a:t>
            </a:r>
            <a:r>
              <a:rPr lang="sk-SK" b="1" dirty="0" err="1" smtClean="0"/>
              <a:t>Social</a:t>
            </a:r>
            <a:r>
              <a:rPr lang="sk-SK" b="1" dirty="0" smtClean="0"/>
              <a:t> </a:t>
            </a:r>
            <a:r>
              <a:rPr lang="sk-SK" b="1" dirty="0" err="1" smtClean="0"/>
              <a:t>activation</a:t>
            </a:r>
            <a:r>
              <a:rPr lang="sk-SK" b="1" dirty="0" smtClean="0"/>
              <a:t> and </a:t>
            </a:r>
            <a:r>
              <a:rPr lang="sk-SK" b="1" dirty="0" err="1" smtClean="0"/>
              <a:t>social</a:t>
            </a:r>
            <a:r>
              <a:rPr lang="sk-SK" b="1" dirty="0" smtClean="0"/>
              <a:t> mobility</a:t>
            </a:r>
          </a:p>
          <a:p>
            <a:pPr marL="45720" indent="0">
              <a:buNone/>
            </a:pPr>
            <a:r>
              <a:rPr lang="sk-SK" sz="2800" b="1" dirty="0">
                <a:solidFill>
                  <a:srgbClr val="FF0000"/>
                </a:solidFill>
              </a:rPr>
              <a:t>+ </a:t>
            </a:r>
            <a:r>
              <a:rPr lang="sk-SK" b="1" dirty="0" err="1" smtClean="0"/>
              <a:t>Saving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public</a:t>
            </a:r>
            <a:r>
              <a:rPr lang="sk-SK" b="1" dirty="0" smtClean="0"/>
              <a:t> </a:t>
            </a:r>
            <a:r>
              <a:rPr lang="sk-SK" b="1" dirty="0" err="1" smtClean="0"/>
              <a:t>finances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contributions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unemployed</a:t>
            </a:r>
            <a:r>
              <a:rPr lang="sk-SK" dirty="0" smtClean="0"/>
              <a:t>, </a:t>
            </a:r>
            <a:r>
              <a:rPr lang="sk-SK" dirty="0" err="1" smtClean="0"/>
              <a:t>health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 </a:t>
            </a:r>
            <a:r>
              <a:rPr lang="sk-SK" dirty="0" err="1" smtClean="0"/>
              <a:t>costs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75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547664" y="5445224"/>
            <a:ext cx="5637010" cy="882119"/>
          </a:xfrm>
        </p:spPr>
        <p:txBody>
          <a:bodyPr/>
          <a:lstStyle/>
          <a:p>
            <a:pPr algn="ctr"/>
            <a:r>
              <a:rPr lang="sk-SK" dirty="0" err="1" smtClean="0"/>
              <a:t>branislav.ondrus@employment.gov.sk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175351" cy="4392488"/>
          </a:xfrm>
        </p:spPr>
        <p:txBody>
          <a:bodyPr/>
          <a:lstStyle/>
          <a:p>
            <a:pPr marL="182880" indent="0">
              <a:buNone/>
            </a:pPr>
            <a:r>
              <a:rPr lang="sk-SK" sz="1600" dirty="0" smtClean="0"/>
              <a:t>            </a:t>
            </a:r>
            <a:r>
              <a:rPr lang="sk-SK" sz="1600" dirty="0" err="1" smtClean="0"/>
              <a:t>Ministry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Labour</a:t>
            </a:r>
            <a:r>
              <a:rPr lang="sk-SK" sz="1600" dirty="0" smtClean="0"/>
              <a:t>, </a:t>
            </a:r>
            <a:r>
              <a:rPr lang="sk-SK" sz="1600" dirty="0" err="1" smtClean="0"/>
              <a:t>Social</a:t>
            </a:r>
            <a:r>
              <a:rPr lang="sk-SK" sz="1600" dirty="0" smtClean="0"/>
              <a:t> </a:t>
            </a:r>
            <a:r>
              <a:rPr lang="sk-SK" sz="1600" dirty="0" err="1" smtClean="0"/>
              <a:t>Affairs</a:t>
            </a:r>
            <a:r>
              <a:rPr lang="sk-SK" sz="1600" dirty="0" smtClean="0"/>
              <a:t> and </a:t>
            </a:r>
            <a:r>
              <a:rPr lang="sk-SK" sz="1600" dirty="0" err="1" smtClean="0"/>
              <a:t>Family</a:t>
            </a:r>
            <a:r>
              <a:rPr lang="sk-SK" sz="1600" dirty="0" smtClean="0"/>
              <a:t>                                  	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Slovak </a:t>
            </a:r>
            <a:r>
              <a:rPr lang="sk-SK" sz="1600" dirty="0" err="1" smtClean="0"/>
              <a:t>Republic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err="1" smtClean="0"/>
              <a:t>Thanks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188" y="692696"/>
            <a:ext cx="74888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765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Expectations</a:t>
            </a:r>
            <a:r>
              <a:rPr lang="sk-SK" dirty="0" smtClean="0"/>
              <a:t> – </a:t>
            </a:r>
            <a:br>
              <a:rPr lang="sk-SK" dirty="0" smtClean="0"/>
            </a:br>
            <a:r>
              <a:rPr lang="sk-SK" dirty="0" err="1" smtClean="0"/>
              <a:t>The</a:t>
            </a:r>
            <a:r>
              <a:rPr lang="sk-SK" dirty="0" smtClean="0"/>
              <a:t> State </a:t>
            </a:r>
            <a:r>
              <a:rPr lang="sk-SK" dirty="0" err="1" smtClean="0"/>
              <a:t>view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679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87624" y="908720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+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/>
              <a:t>Improvement</a:t>
            </a:r>
            <a:r>
              <a:rPr lang="sk-SK" b="1" dirty="0" smtClean="0"/>
              <a:t> 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Public</a:t>
            </a:r>
            <a:r>
              <a:rPr lang="sk-SK" b="1" dirty="0"/>
              <a:t> </a:t>
            </a:r>
            <a:r>
              <a:rPr lang="sk-SK" b="1" dirty="0" err="1"/>
              <a:t>Health</a:t>
            </a:r>
            <a:r>
              <a:rPr lang="sk-SK" dirty="0"/>
              <a:t> – </a:t>
            </a:r>
            <a:r>
              <a:rPr lang="sk-SK" dirty="0" err="1"/>
              <a:t>contageous</a:t>
            </a:r>
            <a:r>
              <a:rPr lang="sk-SK" dirty="0"/>
              <a:t> </a:t>
            </a:r>
            <a:r>
              <a:rPr lang="sk-SK" dirty="0" err="1"/>
              <a:t>diseases</a:t>
            </a:r>
            <a:r>
              <a:rPr lang="sk-SK" dirty="0"/>
              <a:t>, </a:t>
            </a:r>
            <a:r>
              <a:rPr lang="sk-SK" dirty="0" err="1"/>
              <a:t>immunization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children</a:t>
            </a:r>
            <a:r>
              <a:rPr lang="sk-SK" dirty="0"/>
              <a:t> and </a:t>
            </a:r>
            <a:r>
              <a:rPr lang="sk-SK" dirty="0" err="1"/>
              <a:t>adults</a:t>
            </a:r>
            <a:endParaRPr lang="sk-SK" dirty="0"/>
          </a:p>
          <a:p>
            <a:endParaRPr lang="sk-SK" b="1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+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/>
              <a:t>Improvement</a:t>
            </a:r>
            <a:r>
              <a:rPr lang="sk-SK" b="1" dirty="0" smtClean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hygienics</a:t>
            </a:r>
            <a:r>
              <a:rPr lang="sk-SK" b="1" dirty="0"/>
              <a:t> in MC</a:t>
            </a:r>
            <a:r>
              <a:rPr lang="sk-SK" dirty="0"/>
              <a:t> – </a:t>
            </a:r>
            <a:r>
              <a:rPr lang="sk-SK" dirty="0" err="1"/>
              <a:t>water</a:t>
            </a:r>
            <a:r>
              <a:rPr lang="sk-SK" dirty="0"/>
              <a:t>, </a:t>
            </a:r>
            <a:r>
              <a:rPr lang="sk-SK" dirty="0" err="1"/>
              <a:t>food</a:t>
            </a:r>
            <a:r>
              <a:rPr lang="sk-SK" dirty="0"/>
              <a:t>, </a:t>
            </a:r>
            <a:r>
              <a:rPr lang="sk-SK" dirty="0" err="1"/>
              <a:t>hausholds</a:t>
            </a:r>
            <a:r>
              <a:rPr lang="sk-SK" dirty="0"/>
              <a:t>, </a:t>
            </a:r>
            <a:r>
              <a:rPr lang="sk-SK" dirty="0" err="1"/>
              <a:t>waste</a:t>
            </a:r>
            <a:endParaRPr lang="sk-SK" dirty="0"/>
          </a:p>
          <a:p>
            <a:endParaRPr lang="sk-SK" b="1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+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/>
              <a:t>Early</a:t>
            </a:r>
            <a:r>
              <a:rPr lang="sk-SK" b="1" dirty="0" smtClean="0"/>
              <a:t> </a:t>
            </a:r>
            <a:r>
              <a:rPr lang="sk-SK" b="1" dirty="0" err="1"/>
              <a:t>handhold</a:t>
            </a:r>
            <a:r>
              <a:rPr lang="sk-SK" b="1" dirty="0"/>
              <a:t> and </a:t>
            </a:r>
            <a:r>
              <a:rPr lang="sk-SK" b="1" dirty="0" err="1"/>
              <a:t>therapy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civilization</a:t>
            </a:r>
            <a:r>
              <a:rPr lang="sk-SK" b="1" dirty="0"/>
              <a:t> </a:t>
            </a:r>
            <a:r>
              <a:rPr lang="sk-SK" b="1" dirty="0" err="1"/>
              <a:t>diseases</a:t>
            </a:r>
            <a:r>
              <a:rPr lang="sk-SK" dirty="0"/>
              <a:t> – </a:t>
            </a:r>
            <a:r>
              <a:rPr lang="sk-SK" dirty="0" err="1"/>
              <a:t>precaution</a:t>
            </a:r>
            <a:endParaRPr lang="sk-SK" dirty="0"/>
          </a:p>
          <a:p>
            <a:endParaRPr lang="sk-SK" b="1" dirty="0" smtClean="0"/>
          </a:p>
          <a:p>
            <a:r>
              <a:rPr lang="sk-SK" sz="2400" b="1" dirty="0">
                <a:solidFill>
                  <a:srgbClr val="FF0000"/>
                </a:solidFill>
              </a:rPr>
              <a:t>+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/>
              <a:t>Elimination</a:t>
            </a:r>
            <a:r>
              <a:rPr lang="sk-SK" b="1" dirty="0" smtClean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non-denoted</a:t>
            </a:r>
            <a:r>
              <a:rPr lang="sk-SK" b="1" dirty="0"/>
              <a:t> </a:t>
            </a:r>
            <a:r>
              <a:rPr lang="sk-SK" b="1" dirty="0" err="1" smtClean="0"/>
              <a:t>health</a:t>
            </a:r>
            <a:r>
              <a:rPr lang="sk-SK" b="1" dirty="0" smtClean="0"/>
              <a:t> </a:t>
            </a:r>
            <a:r>
              <a:rPr lang="sk-SK" b="1" dirty="0" err="1"/>
              <a:t>care</a:t>
            </a:r>
            <a:r>
              <a:rPr lang="sk-SK" b="1" dirty="0"/>
              <a:t> </a:t>
            </a:r>
            <a:r>
              <a:rPr lang="sk-SK" b="1" dirty="0" err="1"/>
              <a:t>executions</a:t>
            </a:r>
            <a:endParaRPr lang="sk-SK" dirty="0"/>
          </a:p>
          <a:p>
            <a:endParaRPr lang="sk-SK" b="1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+ </a:t>
            </a:r>
            <a:r>
              <a:rPr lang="sk-SK" b="1" dirty="0" err="1" smtClean="0"/>
              <a:t>Targeted</a:t>
            </a:r>
            <a:r>
              <a:rPr lang="sk-SK" b="1" dirty="0" smtClean="0"/>
              <a:t> </a:t>
            </a:r>
            <a:r>
              <a:rPr lang="sk-SK" b="1" dirty="0" err="1"/>
              <a:t>health</a:t>
            </a:r>
            <a:r>
              <a:rPr lang="sk-SK" dirty="0"/>
              <a:t> –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service</a:t>
            </a:r>
            <a:endParaRPr lang="sk-SK" dirty="0"/>
          </a:p>
          <a:p>
            <a:endParaRPr lang="sk-SK" b="1" dirty="0" smtClean="0"/>
          </a:p>
          <a:p>
            <a:r>
              <a:rPr lang="sk-SK" sz="2400" b="1" dirty="0" smtClean="0">
                <a:solidFill>
                  <a:srgbClr val="FF0000"/>
                </a:solidFill>
              </a:rPr>
              <a:t>+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/>
              <a:t>Complex</a:t>
            </a:r>
            <a:r>
              <a:rPr lang="sk-SK" b="1" dirty="0" smtClean="0"/>
              <a:t> </a:t>
            </a:r>
            <a:r>
              <a:rPr lang="sk-SK" b="1" dirty="0"/>
              <a:t>and </a:t>
            </a:r>
            <a:r>
              <a:rPr lang="sk-SK" b="1" dirty="0" err="1"/>
              <a:t>sustainable</a:t>
            </a:r>
            <a:r>
              <a:rPr lang="sk-SK" b="1" dirty="0"/>
              <a:t> </a:t>
            </a:r>
            <a:r>
              <a:rPr lang="sk-SK" b="1" dirty="0" err="1"/>
              <a:t>improvement</a:t>
            </a:r>
            <a:r>
              <a:rPr lang="sk-SK" b="1" dirty="0"/>
              <a:t> </a:t>
            </a:r>
            <a:r>
              <a:rPr lang="sk-SK" b="1" dirty="0" err="1"/>
              <a:t>living</a:t>
            </a:r>
            <a:r>
              <a:rPr lang="sk-SK" b="1" dirty="0"/>
              <a:t> </a:t>
            </a:r>
            <a:r>
              <a:rPr lang="sk-SK" b="1" dirty="0" err="1"/>
              <a:t>standard</a:t>
            </a:r>
            <a:r>
              <a:rPr lang="sk-SK" b="1" dirty="0"/>
              <a:t> </a:t>
            </a:r>
            <a:r>
              <a:rPr lang="sk-SK" b="1" dirty="0" err="1"/>
              <a:t>and</a:t>
            </a:r>
            <a:r>
              <a:rPr lang="sk-SK" b="1" dirty="0"/>
              <a:t> </a:t>
            </a:r>
            <a:r>
              <a:rPr lang="sk-SK" b="1" dirty="0" err="1"/>
              <a:t>health</a:t>
            </a:r>
            <a:r>
              <a:rPr lang="sk-SK" b="1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77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6531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Unique</a:t>
            </a:r>
            <a:r>
              <a:rPr lang="sk-SK" dirty="0" smtClean="0"/>
              <a:t> </a:t>
            </a:r>
            <a:r>
              <a:rPr lang="sk-SK" dirty="0" err="1" smtClean="0"/>
              <a:t>partnership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b="1" dirty="0" smtClean="0"/>
              <a:t>2003</a:t>
            </a:r>
            <a:r>
              <a:rPr lang="sk-SK" dirty="0" smtClean="0"/>
              <a:t> – </a:t>
            </a:r>
            <a:r>
              <a:rPr lang="sk-SK" dirty="0" err="1" smtClean="0"/>
              <a:t>Association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Culture</a:t>
            </a:r>
            <a:r>
              <a:rPr lang="sk-SK" dirty="0" smtClean="0"/>
              <a:t>, </a:t>
            </a:r>
            <a:r>
              <a:rPr lang="sk-SK" dirty="0" err="1" smtClean="0"/>
              <a:t>Education</a:t>
            </a:r>
            <a:r>
              <a:rPr lang="sk-SK" dirty="0" smtClean="0"/>
              <a:t> and </a:t>
            </a:r>
            <a:r>
              <a:rPr lang="sk-SK" dirty="0" err="1" smtClean="0"/>
              <a:t>Communication</a:t>
            </a:r>
            <a:r>
              <a:rPr lang="sk-SK" dirty="0" smtClean="0"/>
              <a:t> </a:t>
            </a:r>
          </a:p>
          <a:p>
            <a:r>
              <a:rPr lang="sk-SK" b="1" dirty="0" smtClean="0"/>
              <a:t>2012</a:t>
            </a:r>
            <a:r>
              <a:rPr lang="sk-SK" dirty="0" smtClean="0"/>
              <a:t> - </a:t>
            </a:r>
            <a:r>
              <a:rPr lang="en-US" dirty="0"/>
              <a:t>Platform for Support of the Health of Disadvantaged </a:t>
            </a:r>
            <a:r>
              <a:rPr lang="en-US" dirty="0" smtClean="0"/>
              <a:t>Groups</a:t>
            </a:r>
            <a:r>
              <a:rPr lang="sk-SK" dirty="0" smtClean="0"/>
              <a:t> – </a:t>
            </a:r>
            <a:r>
              <a:rPr lang="sk-SK" dirty="0" err="1" smtClean="0"/>
              <a:t>community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NGOs</a:t>
            </a:r>
            <a:r>
              <a:rPr lang="sk-SK" dirty="0" smtClean="0"/>
              <a:t>, </a:t>
            </a:r>
            <a:r>
              <a:rPr lang="sk-SK" dirty="0" err="1" smtClean="0"/>
              <a:t>Universities</a:t>
            </a:r>
            <a:r>
              <a:rPr lang="sk-SK" dirty="0" smtClean="0"/>
              <a:t> and </a:t>
            </a:r>
            <a:r>
              <a:rPr lang="sk-SK" dirty="0" err="1" smtClean="0"/>
              <a:t>professionals</a:t>
            </a:r>
            <a:r>
              <a:rPr lang="sk-SK" dirty="0" smtClean="0"/>
              <a:t> (PHO, WHO in Slovakia)</a:t>
            </a:r>
          </a:p>
          <a:p>
            <a:r>
              <a:rPr lang="sk-SK" b="1" dirty="0" smtClean="0"/>
              <a:t>2013</a:t>
            </a:r>
            <a:r>
              <a:rPr lang="sk-SK" dirty="0" smtClean="0"/>
              <a:t> – </a:t>
            </a:r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participation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ministries</a:t>
            </a:r>
            <a:r>
              <a:rPr lang="sk-SK" dirty="0" smtClean="0"/>
              <a:t> (</a:t>
            </a:r>
            <a:r>
              <a:rPr lang="sk-SK" dirty="0" err="1" smtClean="0"/>
              <a:t>MoF</a:t>
            </a:r>
            <a:r>
              <a:rPr lang="sk-SK" dirty="0" smtClean="0"/>
              <a:t>, </a:t>
            </a:r>
            <a:r>
              <a:rPr lang="sk-SK" dirty="0" err="1" smtClean="0"/>
              <a:t>MoLSAF</a:t>
            </a:r>
            <a:r>
              <a:rPr lang="sk-SK" dirty="0" smtClean="0"/>
              <a:t>, </a:t>
            </a:r>
            <a:r>
              <a:rPr lang="sk-SK" dirty="0" err="1" smtClean="0"/>
              <a:t>MoH</a:t>
            </a:r>
            <a:r>
              <a:rPr lang="sk-SK" dirty="0" smtClean="0"/>
              <a:t>, </a:t>
            </a:r>
            <a:r>
              <a:rPr lang="sk-SK" dirty="0" err="1" smtClean="0"/>
              <a:t>MoI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502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6531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partners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77600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 smtClean="0"/>
              <a:t>Ministry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Healthcare</a:t>
            </a:r>
            <a:endParaRPr lang="sk-SK" dirty="0" smtClean="0"/>
          </a:p>
          <a:p>
            <a:r>
              <a:rPr lang="sk-SK" dirty="0" err="1" smtClean="0"/>
              <a:t>Ministry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Labour</a:t>
            </a:r>
            <a:r>
              <a:rPr lang="sk-SK" dirty="0" smtClean="0"/>
              <a:t>,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Affairs</a:t>
            </a:r>
            <a:r>
              <a:rPr lang="sk-SK" dirty="0" smtClean="0"/>
              <a:t> and </a:t>
            </a:r>
            <a:r>
              <a:rPr lang="sk-SK" dirty="0" err="1" smtClean="0"/>
              <a:t>Family</a:t>
            </a:r>
            <a:endParaRPr lang="sk-SK" dirty="0" smtClean="0"/>
          </a:p>
          <a:p>
            <a:r>
              <a:rPr lang="sk-SK" dirty="0" err="1" smtClean="0"/>
              <a:t>Ministry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Interior</a:t>
            </a:r>
            <a:endParaRPr lang="sk-SK" dirty="0" smtClean="0"/>
          </a:p>
          <a:p>
            <a:r>
              <a:rPr lang="sk-SK" dirty="0" smtClean="0"/>
              <a:t>Office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Plenipotentiary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Slovak </a:t>
            </a:r>
            <a:r>
              <a:rPr lang="sk-SK" dirty="0" err="1" smtClean="0"/>
              <a:t>Republic</a:t>
            </a:r>
            <a:r>
              <a:rPr lang="sk-SK" dirty="0" smtClean="0"/>
              <a:t> </a:t>
            </a:r>
            <a:r>
              <a:rPr lang="sk-SK" dirty="0" err="1" smtClean="0"/>
              <a:t>Government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Roma</a:t>
            </a:r>
            <a:r>
              <a:rPr lang="sk-SK" dirty="0" smtClean="0"/>
              <a:t> </a:t>
            </a:r>
            <a:r>
              <a:rPr lang="sk-SK" dirty="0" err="1" smtClean="0"/>
              <a:t>communities</a:t>
            </a:r>
            <a:endParaRPr lang="sk-SK" dirty="0" smtClean="0"/>
          </a:p>
          <a:p>
            <a:r>
              <a:rPr lang="sk-SK" dirty="0" err="1" smtClean="0"/>
              <a:t>Operational</a:t>
            </a:r>
            <a:r>
              <a:rPr lang="sk-SK" dirty="0" smtClean="0"/>
              <a:t> Centre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Ambulance</a:t>
            </a:r>
            <a:r>
              <a:rPr lang="sk-SK" dirty="0" smtClean="0"/>
              <a:t> </a:t>
            </a:r>
            <a:r>
              <a:rPr lang="sk-SK" dirty="0" err="1" smtClean="0"/>
              <a:t>Service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Slovak </a:t>
            </a:r>
            <a:r>
              <a:rPr lang="sk-SK" dirty="0" err="1" smtClean="0"/>
              <a:t>Republic</a:t>
            </a:r>
            <a:endParaRPr lang="sk-SK" dirty="0" smtClean="0"/>
          </a:p>
          <a:p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Trnava</a:t>
            </a:r>
          </a:p>
          <a:p>
            <a:r>
              <a:rPr lang="sk-SK" dirty="0" smtClean="0"/>
              <a:t>WHO Office in Slovak </a:t>
            </a:r>
            <a:r>
              <a:rPr lang="sk-SK" dirty="0" err="1" smtClean="0"/>
              <a:t>Republic</a:t>
            </a:r>
            <a:endParaRPr lang="sk-SK" dirty="0" smtClean="0"/>
          </a:p>
          <a:p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Prešov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004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Aims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broad</a:t>
            </a:r>
            <a:r>
              <a:rPr lang="sk-SK" dirty="0" smtClean="0"/>
              <a:t> </a:t>
            </a:r>
            <a:r>
              <a:rPr lang="sk-SK" dirty="0" err="1" smtClean="0"/>
              <a:t>cooperation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k-SK" sz="2400" b="1" dirty="0" smtClean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funding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Enhancement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assistants</a:t>
            </a:r>
            <a:r>
              <a:rPr lang="sk-SK" dirty="0" smtClean="0"/>
              <a:t> </a:t>
            </a:r>
            <a:r>
              <a:rPr lang="sk-SK" dirty="0" err="1" smtClean="0"/>
              <a:t>qualification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Education</a:t>
            </a:r>
            <a:r>
              <a:rPr lang="sk-SK" dirty="0" smtClean="0"/>
              <a:t> </a:t>
            </a:r>
            <a:r>
              <a:rPr lang="sk-SK" dirty="0" err="1" smtClean="0"/>
              <a:t>programmes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assistants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Enhancement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services</a:t>
            </a:r>
            <a:r>
              <a:rPr lang="sk-SK" dirty="0" smtClean="0"/>
              <a:t> </a:t>
            </a:r>
            <a:r>
              <a:rPr lang="sk-SK" dirty="0" err="1" smtClean="0"/>
              <a:t>quality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Higher</a:t>
            </a:r>
            <a:r>
              <a:rPr lang="sk-SK" dirty="0" smtClean="0"/>
              <a:t> </a:t>
            </a:r>
            <a:r>
              <a:rPr lang="sk-SK" dirty="0" err="1" smtClean="0"/>
              <a:t>level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management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Broader</a:t>
            </a:r>
            <a:r>
              <a:rPr lang="sk-SK" dirty="0" smtClean="0"/>
              <a:t> 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awareness</a:t>
            </a:r>
            <a:endParaRPr lang="sk-SK" dirty="0" smtClean="0"/>
          </a:p>
          <a:p>
            <a:pPr marL="45720" indent="0">
              <a:buNone/>
            </a:pPr>
            <a:r>
              <a:rPr lang="sk-SK" sz="2400" b="1" dirty="0">
                <a:solidFill>
                  <a:srgbClr val="FF0000"/>
                </a:solidFill>
              </a:rPr>
              <a:t>+ </a:t>
            </a:r>
            <a:r>
              <a:rPr lang="sk-SK" dirty="0" err="1" smtClean="0"/>
              <a:t>Long-term</a:t>
            </a:r>
            <a:r>
              <a:rPr lang="sk-SK" dirty="0" smtClean="0"/>
              <a:t> </a:t>
            </a:r>
            <a:r>
              <a:rPr lang="sk-SK" dirty="0" err="1" smtClean="0"/>
              <a:t>sustainability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74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Project </a:t>
            </a:r>
            <a:r>
              <a:rPr lang="sk-SK" dirty="0" err="1" smtClean="0"/>
              <a:t>funding</a:t>
            </a:r>
            <a:r>
              <a:rPr lang="sk-SK" dirty="0" smtClean="0"/>
              <a:t> – </a:t>
            </a:r>
            <a:r>
              <a:rPr lang="sk-SK" dirty="0" err="1" smtClean="0"/>
              <a:t>previous</a:t>
            </a:r>
            <a:r>
              <a:rPr lang="sk-SK" dirty="0" smtClean="0"/>
              <a:t> and </a:t>
            </a:r>
            <a:r>
              <a:rPr lang="sk-SK" dirty="0" err="1" smtClean="0"/>
              <a:t>present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October</a:t>
            </a:r>
            <a:r>
              <a:rPr lang="sk-SK" b="1" dirty="0" smtClean="0"/>
              <a:t> 2013</a:t>
            </a:r>
            <a:r>
              <a:rPr lang="sk-SK" dirty="0" smtClean="0"/>
              <a:t> – </a:t>
            </a:r>
            <a:r>
              <a:rPr lang="sk-SK" b="1" dirty="0" smtClean="0"/>
              <a:t>September 2014 </a:t>
            </a:r>
            <a:endParaRPr lang="sk-SK" dirty="0"/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err="1" smtClean="0"/>
              <a:t>MoLSAF</a:t>
            </a:r>
            <a:r>
              <a:rPr lang="sk-SK" dirty="0" smtClean="0"/>
              <a:t>, </a:t>
            </a:r>
            <a:r>
              <a:rPr lang="sk-SK" dirty="0" err="1" smtClean="0"/>
              <a:t>MoI</a:t>
            </a:r>
            <a:r>
              <a:rPr lang="sk-SK" dirty="0" smtClean="0"/>
              <a:t>, </a:t>
            </a:r>
            <a:r>
              <a:rPr lang="sk-SK" dirty="0" err="1" smtClean="0"/>
              <a:t>MoF</a:t>
            </a:r>
            <a:r>
              <a:rPr lang="sk-SK" dirty="0" smtClean="0"/>
              <a:t>, </a:t>
            </a:r>
            <a:r>
              <a:rPr lang="sk-SK" dirty="0" err="1" smtClean="0"/>
              <a:t>MoH</a:t>
            </a:r>
            <a:r>
              <a:rPr lang="sk-SK" dirty="0" smtClean="0"/>
              <a:t>: </a:t>
            </a:r>
            <a:r>
              <a:rPr lang="sk-SK" b="1" dirty="0" smtClean="0"/>
              <a:t>1.486.713,31 € </a:t>
            </a:r>
            <a:r>
              <a:rPr lang="sk-SK" dirty="0" smtClean="0"/>
              <a:t>/            state </a:t>
            </a:r>
            <a:r>
              <a:rPr lang="sk-SK" dirty="0" err="1" smtClean="0"/>
              <a:t>budget</a:t>
            </a:r>
            <a:endParaRPr lang="sk-SK" dirty="0" smtClean="0"/>
          </a:p>
          <a:p>
            <a:pPr marL="45720" indent="0">
              <a:buNone/>
            </a:pPr>
            <a:endParaRPr lang="sk-SK" dirty="0" smtClean="0"/>
          </a:p>
          <a:p>
            <a:r>
              <a:rPr lang="sk-SK" b="1" dirty="0" smtClean="0"/>
              <a:t>1th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October</a:t>
            </a:r>
            <a:r>
              <a:rPr lang="sk-SK" b="1" dirty="0" smtClean="0"/>
              <a:t> 2014 – 2015 </a:t>
            </a:r>
          </a:p>
          <a:p>
            <a:pPr marL="4572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</a:t>
            </a:r>
            <a:r>
              <a:rPr lang="sk-SK" dirty="0" err="1" smtClean="0"/>
              <a:t>MoLSAF</a:t>
            </a:r>
            <a:r>
              <a:rPr lang="sk-SK" dirty="0" smtClean="0"/>
              <a:t>: </a:t>
            </a:r>
            <a:r>
              <a:rPr lang="sk-SK" b="1" dirty="0" smtClean="0"/>
              <a:t>3.289.257,25 € </a:t>
            </a:r>
            <a:r>
              <a:rPr lang="sk-SK" dirty="0" smtClean="0"/>
              <a:t>/ ESF – OP </a:t>
            </a:r>
            <a:r>
              <a:rPr lang="sk-SK" dirty="0" err="1" smtClean="0"/>
              <a:t>Employment</a:t>
            </a:r>
            <a:r>
              <a:rPr lang="sk-SK" dirty="0" smtClean="0"/>
              <a:t> and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Inclusion</a:t>
            </a:r>
            <a:r>
              <a:rPr lang="sk-SK" dirty="0" smtClean="0"/>
              <a:t> (</a:t>
            </a:r>
            <a:r>
              <a:rPr lang="sk-SK" dirty="0" err="1" smtClean="0"/>
              <a:t>until</a:t>
            </a:r>
            <a:r>
              <a:rPr lang="sk-SK" dirty="0" smtClean="0"/>
              <a:t> end </a:t>
            </a:r>
            <a:r>
              <a:rPr lang="sk-SK" dirty="0" err="1" smtClean="0"/>
              <a:t>of</a:t>
            </a:r>
            <a:r>
              <a:rPr lang="sk-SK" dirty="0" smtClean="0"/>
              <a:t> August - </a:t>
            </a:r>
            <a:r>
              <a:rPr lang="sk-SK" dirty="0"/>
              <a:t>627 108,38 €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005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Project </a:t>
            </a:r>
            <a:r>
              <a:rPr lang="sk-SK" dirty="0" err="1" smtClean="0"/>
              <a:t>funding</a:t>
            </a:r>
            <a:r>
              <a:rPr lang="sk-SK" dirty="0" smtClean="0"/>
              <a:t> - </a:t>
            </a:r>
            <a:r>
              <a:rPr lang="sk-SK" dirty="0" err="1" smtClean="0"/>
              <a:t>future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experiences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management</a:t>
            </a:r>
            <a:r>
              <a:rPr lang="sk-SK" dirty="0" smtClean="0"/>
              <a:t> and </a:t>
            </a:r>
            <a:r>
              <a:rPr lang="sk-SK" dirty="0" err="1" smtClean="0"/>
              <a:t>implementation</a:t>
            </a:r>
            <a:r>
              <a:rPr lang="sk-SK" dirty="0" smtClean="0"/>
              <a:t> ESF </a:t>
            </a:r>
            <a:r>
              <a:rPr lang="sk-SK" dirty="0" err="1" smtClean="0"/>
              <a:t>project</a:t>
            </a:r>
            <a:r>
              <a:rPr lang="sk-SK" dirty="0" smtClean="0"/>
              <a:t> (</a:t>
            </a:r>
            <a:r>
              <a:rPr lang="sk-SK" dirty="0" err="1" smtClean="0"/>
              <a:t>under</a:t>
            </a:r>
            <a:r>
              <a:rPr lang="sk-SK" dirty="0" smtClean="0"/>
              <a:t> </a:t>
            </a:r>
            <a:r>
              <a:rPr lang="sk-SK" dirty="0" err="1" smtClean="0"/>
              <a:t>previous</a:t>
            </a:r>
            <a:r>
              <a:rPr lang="sk-SK" dirty="0" smtClean="0"/>
              <a:t> </a:t>
            </a:r>
            <a:r>
              <a:rPr lang="sk-SK" dirty="0" err="1" smtClean="0"/>
              <a:t>period</a:t>
            </a:r>
            <a:r>
              <a:rPr lang="sk-SK" dirty="0" smtClean="0"/>
              <a:t>)</a:t>
            </a:r>
          </a:p>
          <a:p>
            <a:pPr marL="45720" indent="0">
              <a:buNone/>
            </a:pPr>
            <a:endParaRPr lang="sk-SK" dirty="0" smtClean="0"/>
          </a:p>
          <a:p>
            <a:r>
              <a:rPr lang="sk-SK" dirty="0" err="1" smtClean="0"/>
              <a:t>Eligibility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funding</a:t>
            </a:r>
            <a:r>
              <a:rPr lang="sk-SK" dirty="0" smtClean="0"/>
              <a:t> by new OP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Resources</a:t>
            </a:r>
            <a:r>
              <a:rPr lang="sk-SK" dirty="0" smtClean="0"/>
              <a:t> 2014 – 2020</a:t>
            </a:r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 (</a:t>
            </a:r>
            <a:r>
              <a:rPr lang="sk-SK" dirty="0" err="1" smtClean="0"/>
              <a:t>Managing</a:t>
            </a:r>
            <a:r>
              <a:rPr lang="sk-SK" dirty="0" smtClean="0"/>
              <a:t> </a:t>
            </a:r>
            <a:r>
              <a:rPr lang="sk-SK" dirty="0" err="1" smtClean="0"/>
              <a:t>Authority</a:t>
            </a:r>
            <a:r>
              <a:rPr lang="sk-SK" dirty="0" smtClean="0"/>
              <a:t> – </a:t>
            </a:r>
            <a:r>
              <a:rPr lang="sk-SK" dirty="0" err="1" smtClean="0"/>
              <a:t>MoLSAF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209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Project </a:t>
            </a:r>
            <a:r>
              <a:rPr lang="sk-SK" dirty="0" err="1"/>
              <a:t>funding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future</a:t>
            </a:r>
            <a:r>
              <a:rPr lang="sk-SK" dirty="0" smtClean="0"/>
              <a:t> (</a:t>
            </a:r>
            <a:r>
              <a:rPr lang="sk-SK" dirty="0" err="1" smtClean="0"/>
              <a:t>cont</a:t>
            </a:r>
            <a:r>
              <a:rPr lang="sk-SK" dirty="0" smtClean="0"/>
              <a:t>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/>
              <a:t>NP </a:t>
            </a:r>
            <a:r>
              <a:rPr lang="sk-SK" b="1" dirty="0" err="1"/>
              <a:t>Health</a:t>
            </a:r>
            <a:r>
              <a:rPr lang="sk-SK" b="1" dirty="0"/>
              <a:t> </a:t>
            </a:r>
            <a:r>
              <a:rPr lang="sk-SK" b="1" dirty="0" err="1"/>
              <a:t>Communities</a:t>
            </a:r>
            <a:r>
              <a:rPr lang="sk-SK" b="1" dirty="0"/>
              <a:t> 2A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Period</a:t>
            </a:r>
            <a:r>
              <a:rPr lang="sk-SK" dirty="0"/>
              <a:t>: 1. 1. 2016 – 31. 12. 2018 (36 </a:t>
            </a:r>
            <a:r>
              <a:rPr lang="sk-SK" dirty="0" err="1"/>
              <a:t>months</a:t>
            </a:r>
            <a:r>
              <a:rPr lang="sk-SK" dirty="0"/>
              <a:t>)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Budget</a:t>
            </a:r>
            <a:r>
              <a:rPr lang="sk-SK" dirty="0"/>
              <a:t>: 12.800.695,32 €</a:t>
            </a:r>
          </a:p>
          <a:p>
            <a:pPr marL="45720" indent="0">
              <a:buNone/>
            </a:pPr>
            <a:r>
              <a:rPr lang="sk-SK" dirty="0"/>
              <a:t> </a:t>
            </a:r>
          </a:p>
          <a:p>
            <a:r>
              <a:rPr lang="sk-SK" b="1" dirty="0"/>
              <a:t>NP </a:t>
            </a:r>
            <a:r>
              <a:rPr lang="sk-SK" b="1" dirty="0" err="1"/>
              <a:t>Health</a:t>
            </a:r>
            <a:r>
              <a:rPr lang="sk-SK" b="1" dirty="0"/>
              <a:t> </a:t>
            </a:r>
            <a:r>
              <a:rPr lang="sk-SK" b="1" dirty="0" err="1"/>
              <a:t>Communities</a:t>
            </a:r>
            <a:r>
              <a:rPr lang="sk-SK" b="1" dirty="0"/>
              <a:t> 2B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Period</a:t>
            </a:r>
            <a:r>
              <a:rPr lang="sk-SK" dirty="0"/>
              <a:t>: 1. 1. 2019 – 31. 12. 2022 (48 </a:t>
            </a:r>
            <a:r>
              <a:rPr lang="sk-SK" dirty="0" err="1"/>
              <a:t>months</a:t>
            </a:r>
            <a:r>
              <a:rPr lang="sk-SK" dirty="0"/>
              <a:t>)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Budget</a:t>
            </a:r>
            <a:r>
              <a:rPr lang="sk-SK" dirty="0"/>
              <a:t>: 13.799.108, 00 €</a:t>
            </a:r>
          </a:p>
          <a:p>
            <a:pPr marL="45720" indent="0">
              <a:buNone/>
            </a:pPr>
            <a:r>
              <a:rPr lang="sk-SK" dirty="0"/>
              <a:t> </a:t>
            </a:r>
          </a:p>
          <a:p>
            <a:r>
              <a:rPr lang="sk-SK" b="1" dirty="0"/>
              <a:t>NP </a:t>
            </a:r>
            <a:r>
              <a:rPr lang="sk-SK" b="1" dirty="0" err="1"/>
              <a:t>Health</a:t>
            </a:r>
            <a:r>
              <a:rPr lang="sk-SK" b="1" dirty="0"/>
              <a:t> </a:t>
            </a:r>
            <a:r>
              <a:rPr lang="sk-SK" b="1" dirty="0" err="1"/>
              <a:t>Communities</a:t>
            </a:r>
            <a:r>
              <a:rPr lang="sk-SK" b="1" dirty="0"/>
              <a:t> 3 </a:t>
            </a:r>
            <a:r>
              <a:rPr lang="sk-SK" dirty="0"/>
              <a:t>(Bratislava </a:t>
            </a:r>
            <a:r>
              <a:rPr lang="sk-SK" dirty="0" err="1"/>
              <a:t>region</a:t>
            </a:r>
            <a:r>
              <a:rPr lang="sk-SK" dirty="0"/>
              <a:t>)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Period</a:t>
            </a:r>
            <a:r>
              <a:rPr lang="sk-SK" dirty="0"/>
              <a:t>: 1. 1. 2016 – 31. 12. 2022 (84 </a:t>
            </a:r>
            <a:r>
              <a:rPr lang="sk-SK" dirty="0" err="1"/>
              <a:t>months</a:t>
            </a:r>
            <a:r>
              <a:rPr lang="sk-SK" dirty="0"/>
              <a:t>)</a:t>
            </a:r>
          </a:p>
          <a:p>
            <a:pPr marL="45720" indent="0">
              <a:buNone/>
            </a:pPr>
            <a:r>
              <a:rPr lang="sk-SK" dirty="0" smtClean="0"/>
              <a:t>   </a:t>
            </a:r>
            <a:r>
              <a:rPr lang="sk-SK" b="1" dirty="0" err="1" smtClean="0"/>
              <a:t>Budget</a:t>
            </a:r>
            <a:r>
              <a:rPr lang="sk-SK" dirty="0"/>
              <a:t>: 643.228,26 €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469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517</TotalTime>
  <Words>361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Aerodynamika</vt:lpstr>
      <vt:lpstr>    Ministry of Labour, Social Affairs and Family                                               of the Slovak Republic      National project Healthy Communities</vt:lpstr>
      <vt:lpstr>Expectations –  The State view</vt:lpstr>
      <vt:lpstr>Slide 3</vt:lpstr>
      <vt:lpstr>Unique partnership</vt:lpstr>
      <vt:lpstr>Public partners</vt:lpstr>
      <vt:lpstr>Aims of broad cooperation</vt:lpstr>
      <vt:lpstr>Project funding – previous and present</vt:lpstr>
      <vt:lpstr>Project funding - future</vt:lpstr>
      <vt:lpstr>Project funding – future (cont.)</vt:lpstr>
      <vt:lpstr>Social profitability</vt:lpstr>
      <vt:lpstr>            Ministry of Labour, Social Affairs and Family                                   of the Slovak Republic   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project Health Communities</dc:title>
  <dc:creator>Ondrus Branislav</dc:creator>
  <cp:lastModifiedBy>Elena Tkachova</cp:lastModifiedBy>
  <cp:revision>20</cp:revision>
  <cp:lastPrinted>2015-08-31T14:38:09Z</cp:lastPrinted>
  <dcterms:created xsi:type="dcterms:W3CDTF">2015-08-31T08:27:10Z</dcterms:created>
  <dcterms:modified xsi:type="dcterms:W3CDTF">2015-09-01T07:40:27Z</dcterms:modified>
</cp:coreProperties>
</file>